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notesMasterIdLst>
    <p:notesMasterId r:id="rId39"/>
  </p:notesMasterIdLst>
  <p:handoutMasterIdLst>
    <p:handoutMasterId r:id="rId40"/>
  </p:handoutMasterIdLst>
  <p:sldIdLst>
    <p:sldId id="256" r:id="rId3"/>
    <p:sldId id="410" r:id="rId4"/>
    <p:sldId id="444" r:id="rId5"/>
    <p:sldId id="445" r:id="rId6"/>
    <p:sldId id="446" r:id="rId7"/>
    <p:sldId id="447" r:id="rId8"/>
    <p:sldId id="448" r:id="rId9"/>
    <p:sldId id="454" r:id="rId10"/>
    <p:sldId id="443" r:id="rId11"/>
    <p:sldId id="419" r:id="rId12"/>
    <p:sldId id="439" r:id="rId13"/>
    <p:sldId id="387" r:id="rId14"/>
    <p:sldId id="421" r:id="rId15"/>
    <p:sldId id="422" r:id="rId16"/>
    <p:sldId id="423" r:id="rId17"/>
    <p:sldId id="408" r:id="rId18"/>
    <p:sldId id="411" r:id="rId19"/>
    <p:sldId id="409" r:id="rId20"/>
    <p:sldId id="427" r:id="rId21"/>
    <p:sldId id="452" r:id="rId22"/>
    <p:sldId id="456" r:id="rId23"/>
    <p:sldId id="412" r:id="rId24"/>
    <p:sldId id="433" r:id="rId25"/>
    <p:sldId id="449" r:id="rId26"/>
    <p:sldId id="430" r:id="rId27"/>
    <p:sldId id="428" r:id="rId28"/>
    <p:sldId id="434" r:id="rId29"/>
    <p:sldId id="435" r:id="rId30"/>
    <p:sldId id="415" r:id="rId31"/>
    <p:sldId id="416" r:id="rId32"/>
    <p:sldId id="429" r:id="rId33"/>
    <p:sldId id="404" r:id="rId34"/>
    <p:sldId id="405" r:id="rId35"/>
    <p:sldId id="418" r:id="rId36"/>
    <p:sldId id="375" r:id="rId37"/>
    <p:sldId id="45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1D4F5D"/>
    <a:srgbClr val="19434F"/>
    <a:srgbClr val="000000"/>
    <a:srgbClr val="EDA47B"/>
    <a:srgbClr val="F1B899"/>
    <a:srgbClr val="83C385"/>
    <a:srgbClr val="0060A8"/>
    <a:srgbClr val="FFE8AF"/>
  </p:clrMru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31" autoAdjust="0"/>
    <p:restoredTop sz="91815" autoAdjust="0"/>
  </p:normalViewPr>
  <p:slideViewPr>
    <p:cSldViewPr>
      <p:cViewPr>
        <p:scale>
          <a:sx n="70" d="100"/>
          <a:sy n="70" d="100"/>
        </p:scale>
        <p:origin x="-115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53" d="100"/>
          <a:sy n="53" d="100"/>
        </p:scale>
        <p:origin x="-173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922726404051583"/>
          <c:y val="0.35930952116431758"/>
          <c:w val="0.85273225675450148"/>
          <c:h val="0.47432340851016552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Дети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3.7923126537827618E-3"/>
                  <c:y val="7.8482113098544706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1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Val val="1"/>
          </c:dLbls>
          <c:cat>
            <c:strRef>
              <c:f>Лист1!$B$1:$C$1</c:f>
              <c:strCache>
                <c:ptCount val="2"/>
                <c:pt idx="0">
                  <c:v>2015</c:v>
                </c:pt>
                <c:pt idx="1">
                  <c:v>2016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19</c:v>
                </c:pt>
                <c:pt idx="1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Подростки 15-17 лет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Val val="1"/>
          </c:dLbls>
          <c:cat>
            <c:strRef>
              <c:f>Лист1!$B$1:$C$1</c:f>
              <c:strCache>
                <c:ptCount val="2"/>
                <c:pt idx="0">
                  <c:v>2015</c:v>
                </c:pt>
                <c:pt idx="1">
                  <c:v>2016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127</c:v>
                </c:pt>
                <c:pt idx="1">
                  <c:v>103</c:v>
                </c:pt>
              </c:numCache>
            </c:numRef>
          </c:val>
        </c:ser>
        <c:gapWidth val="100"/>
        <c:axId val="171014400"/>
        <c:axId val="171069440"/>
      </c:barChart>
      <c:catAx>
        <c:axId val="171014400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71069440"/>
        <c:crosses val="autoZero"/>
        <c:auto val="1"/>
        <c:lblAlgn val="ctr"/>
        <c:lblOffset val="100"/>
      </c:catAx>
      <c:valAx>
        <c:axId val="171069440"/>
        <c:scaling>
          <c:orientation val="minMax"/>
        </c:scaling>
        <c:delete val="1"/>
        <c:axPos val="l"/>
        <c:numFmt formatCode="General" sourceLinked="1"/>
        <c:tickLblPos val="none"/>
        <c:crossAx val="1710144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6939514106208649E-2"/>
          <c:y val="0.17989667814687271"/>
          <c:w val="0.8261209717875827"/>
          <c:h val="0.15963865126097104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chemeClr val="accent2">
                    <a:lumMod val="50000"/>
                  </a:schemeClr>
                </a:solidFill>
              </a:defRPr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Количество несовершеннолетних,</a:t>
            </a:r>
            <a:r>
              <a:rPr lang="ru-RU" sz="1800" baseline="0" dirty="0" smtClean="0">
                <a:solidFill>
                  <a:schemeClr val="accent2">
                    <a:lumMod val="50000"/>
                  </a:schemeClr>
                </a:solidFill>
              </a:rPr>
              <a:t> направленных на консультацию врача-нарколога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3446204389988467"/>
          <c:y val="7.9186212869772024E-2"/>
        </c:manualLayout>
      </c:layout>
    </c:title>
    <c:view3D>
      <c:rotX val="10"/>
      <c:depthPercent val="100"/>
      <c:rAngAx val="1"/>
    </c:view3D>
    <c:sideWall>
      <c:spPr>
        <a:noFill/>
        <a:ln>
          <a:noFill/>
        </a:ln>
      </c:spPr>
    </c:sideWall>
    <c:backWall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1.6837298190023706E-2"/>
          <c:y val="0.26355178222827846"/>
          <c:w val="0.94281260999011318"/>
          <c:h val="0.6167639536650144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chemeClr val="accent3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Pt>
            <c:idx val="4"/>
            <c:spPr>
              <a:solidFill>
                <a:schemeClr val="accent5"/>
              </a:solidFill>
            </c:spPr>
          </c:dPt>
          <c:dPt>
            <c:idx val="5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0"/>
                  <c:y val="0.21596239873574219"/>
                </c:manualLayout>
              </c:layout>
              <c:showVal val="1"/>
            </c:dLbl>
            <c:dLbl>
              <c:idx val="1"/>
              <c:layout>
                <c:manualLayout>
                  <c:x val="5.039122637167299E-3"/>
                  <c:y val="0.24115801192157788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0.19436615886216796"/>
                </c:manualLayout>
              </c:layout>
              <c:showVal val="1"/>
            </c:dLbl>
            <c:dLbl>
              <c:idx val="3"/>
              <c:layout>
                <c:manualLayout>
                  <c:x val="5.039122637167299E-3"/>
                  <c:y val="0.2303598919847909"/>
                </c:manualLayout>
              </c:layout>
              <c:showVal val="1"/>
            </c:dLbl>
            <c:dLbl>
              <c:idx val="4"/>
              <c:layout>
                <c:manualLayout>
                  <c:x val="1.6797075457224381E-3"/>
                  <c:y val="0.24835675854610323"/>
                </c:manualLayout>
              </c:layout>
              <c:showVal val="1"/>
            </c:dLbl>
            <c:dLbl>
              <c:idx val="5"/>
              <c:layout>
                <c:manualLayout>
                  <c:x val="-1.6797075457224381E-3"/>
                  <c:y val="0.15837242573954369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234</c:v>
                </c:pt>
                <c:pt idx="1">
                  <c:v>237</c:v>
                </c:pt>
                <c:pt idx="2">
                  <c:v>200</c:v>
                </c:pt>
                <c:pt idx="3">
                  <c:v>220</c:v>
                </c:pt>
                <c:pt idx="4">
                  <c:v>251</c:v>
                </c:pt>
                <c:pt idx="5">
                  <c:v>186</c:v>
                </c:pt>
              </c:numCache>
            </c:numRef>
          </c:val>
        </c:ser>
        <c:dLbls>
          <c:showVal val="1"/>
        </c:dLbls>
        <c:gapWidth val="119"/>
        <c:gapDepth val="157"/>
        <c:shape val="box"/>
        <c:axId val="195371008"/>
        <c:axId val="195422848"/>
        <c:axId val="0"/>
      </c:bar3DChart>
      <c:catAx>
        <c:axId val="19537100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95422848"/>
        <c:crosses val="autoZero"/>
        <c:auto val="1"/>
        <c:lblAlgn val="ctr"/>
        <c:lblOffset val="100"/>
      </c:catAx>
      <c:valAx>
        <c:axId val="195422848"/>
        <c:scaling>
          <c:orientation val="minMax"/>
        </c:scaling>
        <c:delete val="1"/>
        <c:axPos val="l"/>
        <c:numFmt formatCode="General" sourceLinked="1"/>
        <c:tickLblPos val="none"/>
        <c:crossAx val="195371008"/>
        <c:crosses val="autoZero"/>
        <c:crossBetween val="between"/>
      </c:valAx>
    </c:plotArea>
    <c:plotVisOnly val="1"/>
  </c:chart>
  <c:spPr>
    <a:ln>
      <a:solidFill>
        <a:schemeClr val="bg2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dPt>
            <c:idx val="0"/>
            <c:spPr>
              <a:solidFill>
                <a:schemeClr val="accent4"/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cat>
            <c:strRef>
              <c:f>Лист1!$B$1:$C$1</c:f>
              <c:strCache>
                <c:ptCount val="2"/>
                <c:pt idx="0">
                  <c:v>Ряд 1</c:v>
                </c:pt>
                <c:pt idx="1">
                  <c:v>Ряд 2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93.8</c:v>
                </c:pt>
                <c:pt idx="1">
                  <c:v>4.2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dPt>
            <c:idx val="0"/>
            <c:spPr>
              <a:solidFill>
                <a:schemeClr val="accent4"/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cat>
            <c:strRef>
              <c:f>Лист1!$B$1:$C$1</c:f>
              <c:strCache>
                <c:ptCount val="2"/>
                <c:pt idx="0">
                  <c:v>Ряд 1</c:v>
                </c:pt>
                <c:pt idx="1">
                  <c:v>Ряд 2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87.9</c:v>
                </c:pt>
                <c:pt idx="1">
                  <c:v>12.1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85</c:v>
                </c:pt>
                <c:pt idx="1">
                  <c:v>88</c:v>
                </c:pt>
                <c:pt idx="2">
                  <c:v>61</c:v>
                </c:pt>
                <c:pt idx="3">
                  <c:v>46</c:v>
                </c:pt>
                <c:pt idx="4">
                  <c:v>67</c:v>
                </c:pt>
                <c:pt idx="5">
                  <c:v>51</c:v>
                </c:pt>
              </c:numCache>
            </c:numRef>
          </c:val>
        </c:ser>
        <c:dLbls>
          <c:showVal val="1"/>
        </c:dLbls>
        <c:axId val="211718528"/>
        <c:axId val="211720064"/>
      </c:barChart>
      <c:catAx>
        <c:axId val="21171852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11720064"/>
        <c:crosses val="autoZero"/>
        <c:auto val="1"/>
        <c:lblAlgn val="ctr"/>
        <c:lblOffset val="100"/>
      </c:catAx>
      <c:valAx>
        <c:axId val="211720064"/>
        <c:scaling>
          <c:orientation val="minMax"/>
        </c:scaling>
        <c:delete val="1"/>
        <c:axPos val="b"/>
        <c:numFmt formatCode="General" sourceLinked="1"/>
        <c:tickLblPos val="none"/>
        <c:crossAx val="2117185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view3D>
      <c:rotX val="10"/>
      <c:depthPercent val="100"/>
      <c:perspective val="20"/>
    </c:view3D>
    <c:plotArea>
      <c:layout>
        <c:manualLayout>
          <c:layoutTarget val="inner"/>
          <c:xMode val="edge"/>
          <c:yMode val="edge"/>
          <c:x val="0"/>
          <c:y val="0"/>
          <c:w val="1"/>
          <c:h val="0.83337809767644611"/>
        </c:manualLayout>
      </c:layout>
      <c:bar3DChart>
        <c:barDir val="col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ОПЬЯНЕНИЕ</c:v>
                </c:pt>
              </c:strCache>
            </c:strRef>
          </c:tx>
          <c:spPr>
            <a:solidFill>
              <a:srgbClr val="A73E3B"/>
            </a:solidFill>
            <a:ln>
              <a:solidFill>
                <a:schemeClr val="accent2">
                  <a:lumMod val="75000"/>
                </a:schemeClr>
              </a:solidFill>
            </a:ln>
          </c:spPr>
          <c:dLbls>
            <c:dLbl>
              <c:idx val="0"/>
              <c:delete val="1"/>
            </c:dLbl>
            <c:dLbl>
              <c:idx val="1"/>
              <c:layout>
                <c:manualLayout>
                  <c:x val="1.4349300087489081E-3"/>
                  <c:y val="-1.0432318696225761E-3"/>
                </c:manualLayout>
              </c:layout>
              <c:showVal val="1"/>
            </c:dLbl>
            <c:dLbl>
              <c:idx val="2"/>
              <c:layout>
                <c:manualLayout>
                  <c:x val="2.5965660542432195E-3"/>
                  <c:y val="-9.8724986179541032E-3"/>
                </c:manualLayout>
              </c:layout>
              <c:showVal val="1"/>
            </c:dLbl>
            <c:dLbl>
              <c:idx val="3"/>
              <c:layout>
                <c:manualLayout>
                  <c:x val="-5.9486001749783166E-3"/>
                  <c:y val="-2.0479247387507327E-2"/>
                </c:manualLayout>
              </c:layout>
              <c:showVal val="1"/>
            </c:dLbl>
            <c:dLbl>
              <c:idx val="4"/>
              <c:layout>
                <c:manualLayout>
                  <c:x val="-1.601590391870078E-3"/>
                  <c:y val="-5.5429269583690925E-3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1.7053681810107087E-2"/>
                </c:manualLayout>
              </c:layout>
              <c:showVal val="1"/>
            </c:dLbl>
            <c:numFmt formatCode="General" sourceLinked="0"/>
            <c:txPr>
              <a:bodyPr/>
              <a:lstStyle/>
              <a:p>
                <a:pPr>
                  <a:defRPr sz="1005" b="0" i="0" u="none" strike="noStrike" baseline="0">
                    <a:solidFill>
                      <a:srgbClr val="000000"/>
                    </a:solidFill>
                    <a:latin typeface="Arial" pitchFamily="34" charset="0"/>
                    <a:ea typeface="Arial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90</c:v>
                </c:pt>
                <c:pt idx="1">
                  <c:v>49</c:v>
                </c:pt>
                <c:pt idx="2">
                  <c:v>47</c:v>
                </c:pt>
                <c:pt idx="3">
                  <c:v>57</c:v>
                </c:pt>
                <c:pt idx="4">
                  <c:v>78</c:v>
                </c:pt>
                <c:pt idx="5">
                  <c:v>98</c:v>
                </c:pt>
                <c:pt idx="6">
                  <c:v>98</c:v>
                </c:pt>
                <c:pt idx="7">
                  <c:v>149</c:v>
                </c:pt>
                <c:pt idx="8">
                  <c:v>83</c:v>
                </c:pt>
              </c:numCache>
            </c:numRef>
          </c:val>
        </c:ser>
        <c:ser>
          <c:idx val="4"/>
          <c:order val="1"/>
          <c:tx>
            <c:strRef>
              <c:f>Sheet1!$A$3</c:f>
              <c:strCache>
                <c:ptCount val="1"/>
                <c:pt idx="0">
                  <c:v>ОТКАЗ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A88000"/>
              </a:solidFill>
            </a:ln>
          </c:spPr>
          <c:dLbls>
            <c:dLbl>
              <c:idx val="0"/>
              <c:layout>
                <c:manualLayout>
                  <c:x val="1.2072916614756598E-2"/>
                  <c:y val="-3.1128274570775034E-4"/>
                </c:manualLayout>
              </c:layout>
              <c:showVal val="1"/>
            </c:dLbl>
            <c:dLbl>
              <c:idx val="1"/>
              <c:layout>
                <c:manualLayout>
                  <c:x val="1.2712969334118404E-2"/>
                  <c:y val="1.0305320548751403E-2"/>
                </c:manualLayout>
              </c:layout>
              <c:showVal val="1"/>
            </c:dLbl>
            <c:dLbl>
              <c:idx val="2"/>
              <c:layout>
                <c:manualLayout>
                  <c:x val="1.8480971128609018E-2"/>
                  <c:y val="1.2423804803919903E-2"/>
                </c:manualLayout>
              </c:layout>
              <c:showVal val="1"/>
            </c:dLbl>
            <c:dLbl>
              <c:idx val="3"/>
              <c:layout>
                <c:manualLayout>
                  <c:x val="1.5590551181102665E-2"/>
                  <c:y val="-7.3820755291349998E-4"/>
                </c:manualLayout>
              </c:layout>
              <c:showVal val="1"/>
            </c:dLbl>
            <c:dLbl>
              <c:idx val="4"/>
              <c:layout>
                <c:manualLayout>
                  <c:x val="1.5332868693758035E-2"/>
                  <c:y val="7.3624554892422114E-4"/>
                </c:manualLayout>
              </c:layout>
              <c:showVal val="1"/>
            </c:dLbl>
            <c:dLbl>
              <c:idx val="5"/>
              <c:layout>
                <c:manualLayout>
                  <c:x val="7.2071560817473538E-3"/>
                  <c:y val="9.7036978352900566E-3"/>
                </c:manualLayout>
              </c:layout>
              <c:showVal val="1"/>
            </c:dLbl>
            <c:dLbl>
              <c:idx val="6"/>
              <c:layout>
                <c:manualLayout>
                  <c:x val="-1.1023801254925474E-3"/>
                  <c:y val="4.3937947120427133E-3"/>
                </c:manualLayout>
              </c:layout>
              <c:showVal val="1"/>
            </c:dLbl>
            <c:dLbl>
              <c:idx val="7"/>
              <c:layout>
                <c:manualLayout>
                  <c:x val="7.8976054176627532E-4"/>
                  <c:y val="8.4003805114747348E-3"/>
                </c:manualLayout>
              </c:layout>
              <c:showVal val="1"/>
            </c:dLbl>
            <c:dLbl>
              <c:idx val="8"/>
              <c:layout>
                <c:manualLayout>
                  <c:x val="6.9444444444447251E-3"/>
                  <c:y val="-1.6577856719953238E-2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005" b="0" i="0" u="none" strike="noStrike" baseline="0">
                    <a:solidFill>
                      <a:srgbClr val="000000"/>
                    </a:solidFill>
                    <a:latin typeface="Arial" pitchFamily="34" charset="0"/>
                    <a:ea typeface="Arial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13</c:v>
                </c:pt>
                <c:pt idx="1">
                  <c:v>6</c:v>
                </c:pt>
                <c:pt idx="2">
                  <c:v>2</c:v>
                </c:pt>
                <c:pt idx="3">
                  <c:v>12</c:v>
                </c:pt>
                <c:pt idx="4">
                  <c:v>14</c:v>
                </c:pt>
                <c:pt idx="5">
                  <c:v>8</c:v>
                </c:pt>
                <c:pt idx="6">
                  <c:v>30</c:v>
                </c:pt>
                <c:pt idx="7">
                  <c:v>22</c:v>
                </c:pt>
                <c:pt idx="8">
                  <c:v>31</c:v>
                </c:pt>
              </c:numCache>
            </c:numRef>
          </c:val>
        </c:ser>
        <c:ser>
          <c:idx val="5"/>
          <c:order val="2"/>
          <c:tx>
            <c:strRef>
              <c:f>Sheet1!$A$4</c:f>
              <c:strCache>
                <c:ptCount val="1"/>
                <c:pt idx="0">
                  <c:v>ТРЕЗВ</c:v>
                </c:pt>
              </c:strCache>
            </c:strRef>
          </c:tx>
          <c:spPr>
            <a:solidFill>
              <a:srgbClr val="597D55"/>
            </a:solidFill>
            <a:ln>
              <a:solidFill>
                <a:srgbClr val="597D55"/>
              </a:solidFill>
            </a:ln>
          </c:spPr>
          <c:dLbls>
            <c:dLbl>
              <c:idx val="2"/>
              <c:layout>
                <c:manualLayout>
                  <c:x val="-4.5103857847794034E-3"/>
                  <c:y val="-4.9456183165188924E-3"/>
                </c:manualLayout>
              </c:layout>
              <c:showVal val="1"/>
            </c:dLbl>
            <c:txPr>
              <a:bodyPr/>
              <a:lstStyle/>
              <a:p>
                <a:pPr>
                  <a:defRPr sz="1005" b="0" i="0" u="none" strike="noStrike" baseline="0">
                    <a:solidFill>
                      <a:srgbClr val="000000"/>
                    </a:solidFill>
                    <a:latin typeface="Arial" pitchFamily="34" charset="0"/>
                    <a:ea typeface="Arial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  <c:pt idx="0">
                  <c:v>32</c:v>
                </c:pt>
                <c:pt idx="1">
                  <c:v>12</c:v>
                </c:pt>
                <c:pt idx="2">
                  <c:v>10</c:v>
                </c:pt>
                <c:pt idx="3">
                  <c:v>22</c:v>
                </c:pt>
                <c:pt idx="4">
                  <c:v>24</c:v>
                </c:pt>
                <c:pt idx="5">
                  <c:v>37</c:v>
                </c:pt>
                <c:pt idx="6">
                  <c:v>49</c:v>
                </c:pt>
                <c:pt idx="7">
                  <c:v>48</c:v>
                </c:pt>
                <c:pt idx="8">
                  <c:v>27</c:v>
                </c:pt>
              </c:numCache>
            </c:numRef>
          </c:val>
        </c:ser>
        <c:gapWidth val="66"/>
        <c:gapDepth val="195"/>
        <c:shape val="box"/>
        <c:axId val="223834880"/>
        <c:axId val="223900032"/>
        <c:axId val="0"/>
      </c:bar3DChart>
      <c:catAx>
        <c:axId val="223834880"/>
        <c:scaling>
          <c:orientation val="minMax"/>
        </c:scaling>
        <c:axPos val="b"/>
        <c:numFmt formatCode="@" sourceLinked="1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ru-RU"/>
          </a:p>
        </c:txPr>
        <c:crossAx val="223900032"/>
        <c:crosses val="autoZero"/>
        <c:auto val="1"/>
        <c:lblAlgn val="ctr"/>
        <c:lblOffset val="100"/>
        <c:tickLblSkip val="1"/>
        <c:tickMarkSkip val="1"/>
      </c:catAx>
      <c:valAx>
        <c:axId val="22390003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223834880"/>
        <c:crosses val="autoZero"/>
        <c:crossBetween val="between"/>
      </c:valAx>
      <c:spPr>
        <a:noFill/>
        <a:ln w="31922">
          <a:noFill/>
        </a:ln>
      </c:spPr>
    </c:plotArea>
    <c:legend>
      <c:legendPos val="b"/>
      <c:layout>
        <c:manualLayout>
          <c:xMode val="edge"/>
          <c:yMode val="edge"/>
          <c:x val="0.25322470057142349"/>
          <c:y val="0.88732236502245188"/>
          <c:w val="0.53854796012162343"/>
          <c:h val="9.8872278142170741E-2"/>
        </c:manualLayout>
      </c:layout>
      <c:txPr>
        <a:bodyPr/>
        <a:lstStyle/>
        <a:p>
          <a:pPr>
            <a:defRPr sz="100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061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plotArea>
      <c:layout>
        <c:manualLayout>
          <c:layoutTarget val="inner"/>
          <c:xMode val="edge"/>
          <c:yMode val="edge"/>
          <c:x val="1.8985843383236521E-2"/>
          <c:y val="0.23319844003913501"/>
          <c:w val="0.96202831323354776"/>
          <c:h val="0.55639913453389755"/>
        </c:manualLayout>
      </c:layout>
      <c:lineChart>
        <c:grouping val="standard"/>
        <c:ser>
          <c:idx val="0"/>
          <c:order val="0"/>
          <c:spPr>
            <a:ln w="38076">
              <a:solidFill>
                <a:srgbClr val="C0000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Лист1!$A$1:$I$1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strCache>
            </c:strRef>
          </c:cat>
          <c:val>
            <c:numRef>
              <c:f>Лист1!$A$2:$I$2</c:f>
              <c:numCache>
                <c:formatCode>General</c:formatCode>
                <c:ptCount val="9"/>
                <c:pt idx="0">
                  <c:v>90</c:v>
                </c:pt>
                <c:pt idx="1">
                  <c:v>49</c:v>
                </c:pt>
                <c:pt idx="2">
                  <c:v>47</c:v>
                </c:pt>
                <c:pt idx="3">
                  <c:v>57</c:v>
                </c:pt>
                <c:pt idx="4">
                  <c:v>78</c:v>
                </c:pt>
                <c:pt idx="5">
                  <c:v>98</c:v>
                </c:pt>
                <c:pt idx="6">
                  <c:v>98</c:v>
                </c:pt>
                <c:pt idx="7">
                  <c:v>149</c:v>
                </c:pt>
                <c:pt idx="8">
                  <c:v>83</c:v>
                </c:pt>
              </c:numCache>
            </c:numRef>
          </c:val>
        </c:ser>
        <c:dLbls>
          <c:showVal val="1"/>
        </c:dLbls>
        <c:marker val="1"/>
        <c:axId val="224356224"/>
        <c:axId val="224357760"/>
      </c:lineChart>
      <c:catAx>
        <c:axId val="2243562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24357760"/>
        <c:crosses val="autoZero"/>
        <c:auto val="1"/>
        <c:lblAlgn val="ctr"/>
        <c:lblOffset val="100"/>
      </c:catAx>
      <c:valAx>
        <c:axId val="224357760"/>
        <c:scaling>
          <c:orientation val="minMax"/>
        </c:scaling>
        <c:delete val="1"/>
        <c:axPos val="l"/>
        <c:numFmt formatCode="General" sourceLinked="1"/>
        <c:tickLblPos val="none"/>
        <c:crossAx val="2243562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999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9EB549-EE78-4ECC-9B34-5177EE26D522}" type="doc">
      <dgm:prSet loTypeId="urn:microsoft.com/office/officeart/2005/8/layout/hList9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E87A3E7-A2D9-4B7F-B0C8-8A0A7AC14A2E}">
      <dgm:prSet phldrT="[Текст]" custT="1"/>
      <dgm:spPr/>
      <dgm:t>
        <a:bodyPr/>
        <a:lstStyle/>
        <a:p>
          <a:r>
            <a:rPr lang="ru-RU" sz="2200" b="1" dirty="0" smtClean="0"/>
            <a:t>Амбулаторная помощь</a:t>
          </a:r>
          <a:endParaRPr lang="ru-RU" sz="2200" b="1" dirty="0"/>
        </a:p>
      </dgm:t>
    </dgm:pt>
    <dgm:pt modelId="{FF16EB3B-AFB4-47BD-840B-AE52264D5E9D}" type="parTrans" cxnId="{E920F156-DC45-4FB4-A783-CA1A7A060F54}">
      <dgm:prSet/>
      <dgm:spPr/>
      <dgm:t>
        <a:bodyPr/>
        <a:lstStyle/>
        <a:p>
          <a:endParaRPr lang="ru-RU"/>
        </a:p>
      </dgm:t>
    </dgm:pt>
    <dgm:pt modelId="{9877C11E-08F5-4893-96AE-C9FE48E9A1AC}" type="sibTrans" cxnId="{E920F156-DC45-4FB4-A783-CA1A7A060F54}">
      <dgm:prSet/>
      <dgm:spPr/>
      <dgm:t>
        <a:bodyPr/>
        <a:lstStyle/>
        <a:p>
          <a:endParaRPr lang="ru-RU"/>
        </a:p>
      </dgm:t>
    </dgm:pt>
    <dgm:pt modelId="{918D4C05-2873-4AFE-A0E5-2AB74845BE8C}">
      <dgm:prSet phldrT="[Текст]" custT="1"/>
      <dgm:spPr/>
      <dgm:t>
        <a:bodyPr/>
        <a:lstStyle/>
        <a:p>
          <a:pPr marL="0" indent="0"/>
          <a:r>
            <a:rPr lang="ru-RU" sz="1200" b="1" dirty="0" smtClean="0"/>
            <a:t>1. Амбулаторное отделение г.Ярославль (2 нарколога, 4спец-та по соц.работе, 1 психолог)</a:t>
          </a:r>
          <a:endParaRPr lang="ru-RU" sz="1200" b="1" dirty="0"/>
        </a:p>
      </dgm:t>
    </dgm:pt>
    <dgm:pt modelId="{B15BFC9D-221A-4AEE-B07D-5C89D715E19B}" type="parTrans" cxnId="{C6977022-220D-4B8D-82AA-0AC1FF7EE3F1}">
      <dgm:prSet/>
      <dgm:spPr/>
      <dgm:t>
        <a:bodyPr/>
        <a:lstStyle/>
        <a:p>
          <a:endParaRPr lang="ru-RU"/>
        </a:p>
      </dgm:t>
    </dgm:pt>
    <dgm:pt modelId="{4D129AEB-25CA-42A5-B6D7-C89A67F79DA0}" type="sibTrans" cxnId="{C6977022-220D-4B8D-82AA-0AC1FF7EE3F1}">
      <dgm:prSet/>
      <dgm:spPr/>
      <dgm:t>
        <a:bodyPr/>
        <a:lstStyle/>
        <a:p>
          <a:endParaRPr lang="ru-RU"/>
        </a:p>
      </dgm:t>
    </dgm:pt>
    <dgm:pt modelId="{81761BA3-483C-4759-855D-DF79E1929A14}">
      <dgm:prSet phldrT="[Текст]"/>
      <dgm:spPr/>
      <dgm:t>
        <a:bodyPr/>
        <a:lstStyle/>
        <a:p>
          <a:r>
            <a:rPr lang="ru-RU" b="1" dirty="0" smtClean="0"/>
            <a:t>Стационарная помощь</a:t>
          </a:r>
          <a:endParaRPr lang="ru-RU" b="1" dirty="0"/>
        </a:p>
      </dgm:t>
    </dgm:pt>
    <dgm:pt modelId="{ACD74AC9-4817-44B6-AA47-A2D451B24417}" type="parTrans" cxnId="{CC1C073D-F319-481B-8705-0F0B2BEC95F6}">
      <dgm:prSet/>
      <dgm:spPr/>
      <dgm:t>
        <a:bodyPr/>
        <a:lstStyle/>
        <a:p>
          <a:endParaRPr lang="ru-RU"/>
        </a:p>
      </dgm:t>
    </dgm:pt>
    <dgm:pt modelId="{CEBF7F43-EDCB-4DEC-A7B8-818F4FB7CB92}" type="sibTrans" cxnId="{CC1C073D-F319-481B-8705-0F0B2BEC95F6}">
      <dgm:prSet/>
      <dgm:spPr/>
      <dgm:t>
        <a:bodyPr/>
        <a:lstStyle/>
        <a:p>
          <a:endParaRPr lang="ru-RU"/>
        </a:p>
      </dgm:t>
    </dgm:pt>
    <dgm:pt modelId="{C88D818B-00EC-403F-9C50-93595DC7397B}">
      <dgm:prSet phldrT="[Текст]" custT="1"/>
      <dgm:spPr/>
      <dgm:t>
        <a:bodyPr/>
        <a:lstStyle/>
        <a:p>
          <a:r>
            <a:rPr lang="ru-RU" sz="1400" b="1" dirty="0" smtClean="0"/>
            <a:t>1. ЯОКНБ </a:t>
          </a:r>
        </a:p>
        <a:p>
          <a:r>
            <a:rPr lang="ru-RU" sz="1400" b="1" dirty="0" smtClean="0"/>
            <a:t>-  Стационарный блок (6 коек) в реабилитационном отделении (</a:t>
          </a:r>
          <a:r>
            <a:rPr lang="ru-RU" sz="1200" b="1" dirty="0" smtClean="0"/>
            <a:t>ул.Главная, 8</a:t>
          </a:r>
          <a:r>
            <a:rPr lang="ru-RU" sz="1400" b="1" dirty="0" smtClean="0"/>
            <a:t>)</a:t>
          </a:r>
        </a:p>
        <a:p>
          <a:r>
            <a:rPr lang="ru-RU" sz="1400" b="1" dirty="0" smtClean="0"/>
            <a:t>-   Палата (4 койки) в женском отделении (</a:t>
          </a:r>
          <a:r>
            <a:rPr lang="ru-RU" sz="1200" b="1" dirty="0" smtClean="0"/>
            <a:t>ул.Кудрявцева, 12</a:t>
          </a:r>
          <a:r>
            <a:rPr lang="ru-RU" sz="1400" b="1" dirty="0" smtClean="0"/>
            <a:t>)</a:t>
          </a:r>
          <a:endParaRPr lang="ru-RU" sz="1400" b="1" dirty="0"/>
        </a:p>
      </dgm:t>
    </dgm:pt>
    <dgm:pt modelId="{D7AD23B8-15CC-44BB-8B5A-BF59A625A1D6}" type="parTrans" cxnId="{35536CFE-0F36-4664-A5A3-C873A30AD5B9}">
      <dgm:prSet/>
      <dgm:spPr/>
      <dgm:t>
        <a:bodyPr/>
        <a:lstStyle/>
        <a:p>
          <a:endParaRPr lang="ru-RU"/>
        </a:p>
      </dgm:t>
    </dgm:pt>
    <dgm:pt modelId="{070988B5-07D4-4EA4-9517-AA6FF152C0E4}" type="sibTrans" cxnId="{35536CFE-0F36-4664-A5A3-C873A30AD5B9}">
      <dgm:prSet/>
      <dgm:spPr/>
      <dgm:t>
        <a:bodyPr/>
        <a:lstStyle/>
        <a:p>
          <a:endParaRPr lang="ru-RU"/>
        </a:p>
      </dgm:t>
    </dgm:pt>
    <dgm:pt modelId="{9E5DE948-8428-481D-85AF-1CF15AD928D2}">
      <dgm:prSet phldrT="[Текст]" custT="1"/>
      <dgm:spPr/>
      <dgm:t>
        <a:bodyPr/>
        <a:lstStyle/>
        <a:p>
          <a:r>
            <a:rPr lang="ru-RU" sz="1400" b="1" dirty="0" smtClean="0"/>
            <a:t>2. Неотложная помощь</a:t>
          </a:r>
        </a:p>
        <a:p>
          <a:r>
            <a:rPr lang="ru-RU" sz="1400" b="1" dirty="0" smtClean="0"/>
            <a:t>-  Реанимационное отделение </a:t>
          </a:r>
          <a:r>
            <a:rPr lang="ru-RU" sz="1400" b="1" dirty="0" smtClean="0"/>
            <a:t>ОДКБ (</a:t>
          </a:r>
          <a:r>
            <a:rPr lang="ru-RU" sz="1400" b="1" i="1" dirty="0" smtClean="0"/>
            <a:t>до 16 лет</a:t>
          </a:r>
          <a:r>
            <a:rPr lang="ru-RU" sz="1400" b="1" dirty="0" smtClean="0"/>
            <a:t>)</a:t>
          </a:r>
        </a:p>
        <a:p>
          <a:r>
            <a:rPr lang="ru-RU" sz="1400" b="1" dirty="0" smtClean="0"/>
            <a:t>-   Отделение неотложных состояний ЯОКНБ (</a:t>
          </a:r>
          <a:r>
            <a:rPr lang="ru-RU" sz="1200" b="1" dirty="0" smtClean="0"/>
            <a:t>ул.Радищева, 20</a:t>
          </a:r>
          <a:r>
            <a:rPr lang="ru-RU" sz="1400" b="1" dirty="0" smtClean="0"/>
            <a:t>)               (</a:t>
          </a:r>
          <a:r>
            <a:rPr lang="ru-RU" sz="1400" b="1" i="1" dirty="0" smtClean="0"/>
            <a:t>старше 16 лет</a:t>
          </a:r>
          <a:r>
            <a:rPr lang="ru-RU" sz="1400" b="1" dirty="0" smtClean="0"/>
            <a:t>)</a:t>
          </a:r>
          <a:endParaRPr lang="ru-RU" sz="1400" b="1" dirty="0"/>
        </a:p>
      </dgm:t>
    </dgm:pt>
    <dgm:pt modelId="{11AB7CC7-241A-49FE-B73C-7F96FFDFEE96}" type="parTrans" cxnId="{133677A6-C91E-4115-8506-731A1CC7D4CC}">
      <dgm:prSet/>
      <dgm:spPr/>
      <dgm:t>
        <a:bodyPr/>
        <a:lstStyle/>
        <a:p>
          <a:endParaRPr lang="ru-RU"/>
        </a:p>
      </dgm:t>
    </dgm:pt>
    <dgm:pt modelId="{70CBC683-99CD-41E9-AD5A-4A3515B58B8F}" type="sibTrans" cxnId="{133677A6-C91E-4115-8506-731A1CC7D4CC}">
      <dgm:prSet/>
      <dgm:spPr/>
      <dgm:t>
        <a:bodyPr/>
        <a:lstStyle/>
        <a:p>
          <a:endParaRPr lang="ru-RU"/>
        </a:p>
      </dgm:t>
    </dgm:pt>
    <dgm:pt modelId="{F3F839A8-2FBF-44A8-BA52-F28F1BF51208}">
      <dgm:prSet phldrT="[Текст]" custT="1"/>
      <dgm:spPr/>
      <dgm:t>
        <a:bodyPr tIns="0" rIns="0" bIns="0"/>
        <a:lstStyle/>
        <a:p>
          <a:r>
            <a:rPr lang="ru-RU" sz="1200" b="1" dirty="0" smtClean="0"/>
            <a:t>2. Телефон доверия 72-14-22</a:t>
          </a:r>
          <a:endParaRPr lang="ru-RU" sz="1200" b="1" dirty="0"/>
        </a:p>
      </dgm:t>
    </dgm:pt>
    <dgm:pt modelId="{C2AB010F-63A4-475F-B9B7-A791C1950372}" type="parTrans" cxnId="{F556820E-F81E-4699-A4BC-DA7A688E3BDC}">
      <dgm:prSet/>
      <dgm:spPr/>
      <dgm:t>
        <a:bodyPr/>
        <a:lstStyle/>
        <a:p>
          <a:endParaRPr lang="ru-RU"/>
        </a:p>
      </dgm:t>
    </dgm:pt>
    <dgm:pt modelId="{74377C1C-A154-4816-9F45-B42FEC058BA3}" type="sibTrans" cxnId="{F556820E-F81E-4699-A4BC-DA7A688E3BDC}">
      <dgm:prSet/>
      <dgm:spPr/>
      <dgm:t>
        <a:bodyPr/>
        <a:lstStyle/>
        <a:p>
          <a:endParaRPr lang="ru-RU"/>
        </a:p>
      </dgm:t>
    </dgm:pt>
    <dgm:pt modelId="{456E4159-F3F4-4A9D-A6A2-BB1B30C36348}">
      <dgm:prSet phldrT="[Текст]" custT="1"/>
      <dgm:spPr/>
      <dgm:t>
        <a:bodyPr/>
        <a:lstStyle/>
        <a:p>
          <a:r>
            <a:rPr lang="ru-RU" sz="1200" b="1" dirty="0" smtClean="0"/>
            <a:t>3. Амбулаторная детско-подростковая служба в г. Рыбинске (1 нарколог, 2 психолога, 1 соц.работник)</a:t>
          </a:r>
          <a:endParaRPr lang="ru-RU" sz="1200" b="1" dirty="0"/>
        </a:p>
      </dgm:t>
    </dgm:pt>
    <dgm:pt modelId="{3F379FE2-EA0A-4236-85FD-916FE1FFB29D}" type="parTrans" cxnId="{3C238302-0397-4DD1-9FC5-3C92388C846B}">
      <dgm:prSet/>
      <dgm:spPr/>
      <dgm:t>
        <a:bodyPr/>
        <a:lstStyle/>
        <a:p>
          <a:endParaRPr lang="ru-RU"/>
        </a:p>
      </dgm:t>
    </dgm:pt>
    <dgm:pt modelId="{C9C8DE6D-D3CD-487D-9EFA-F314F893103A}" type="sibTrans" cxnId="{3C238302-0397-4DD1-9FC5-3C92388C846B}">
      <dgm:prSet/>
      <dgm:spPr/>
      <dgm:t>
        <a:bodyPr/>
        <a:lstStyle/>
        <a:p>
          <a:endParaRPr lang="ru-RU"/>
        </a:p>
      </dgm:t>
    </dgm:pt>
    <dgm:pt modelId="{394E9D6D-7535-4C9B-83EB-B1F08DF7D050}">
      <dgm:prSet phldrT="[Текст]" custT="1"/>
      <dgm:spPr/>
      <dgm:t>
        <a:bodyPr/>
        <a:lstStyle/>
        <a:p>
          <a:r>
            <a:rPr lang="ru-RU" sz="1200" b="1" dirty="0" smtClean="0"/>
            <a:t>4. Детский психиатр-нарколог </a:t>
          </a:r>
          <a:r>
            <a:rPr lang="ru-RU" sz="1200" b="1" dirty="0" err="1" smtClean="0"/>
            <a:t>Тутаевская</a:t>
          </a:r>
          <a:r>
            <a:rPr lang="ru-RU" sz="1200" b="1" dirty="0" smtClean="0"/>
            <a:t> ЦРБ</a:t>
          </a:r>
          <a:endParaRPr lang="ru-RU" sz="1200" b="1" dirty="0"/>
        </a:p>
      </dgm:t>
    </dgm:pt>
    <dgm:pt modelId="{B10CCAB9-4D08-4108-A496-4C3EF48C8355}" type="parTrans" cxnId="{EE1B65B0-EE13-4C19-9555-B59A127DA67A}">
      <dgm:prSet/>
      <dgm:spPr/>
      <dgm:t>
        <a:bodyPr/>
        <a:lstStyle/>
        <a:p>
          <a:endParaRPr lang="ru-RU"/>
        </a:p>
      </dgm:t>
    </dgm:pt>
    <dgm:pt modelId="{4BD84F47-3D47-4AD7-961A-16F218FE453B}" type="sibTrans" cxnId="{EE1B65B0-EE13-4C19-9555-B59A127DA67A}">
      <dgm:prSet/>
      <dgm:spPr/>
      <dgm:t>
        <a:bodyPr/>
        <a:lstStyle/>
        <a:p>
          <a:endParaRPr lang="ru-RU"/>
        </a:p>
      </dgm:t>
    </dgm:pt>
    <dgm:pt modelId="{C97C05C7-F2B4-48EC-9D1A-9DE12BCEF4EE}">
      <dgm:prSet phldrT="[Текст]" custT="1"/>
      <dgm:spPr/>
      <dgm:t>
        <a:bodyPr tIns="0" rIns="0" bIns="0"/>
        <a:lstStyle/>
        <a:p>
          <a:r>
            <a:rPr lang="ru-RU" sz="1200" b="1" dirty="0" smtClean="0"/>
            <a:t>5. По 0,5 ставки детского психиатра-нарколога в </a:t>
          </a:r>
          <a:r>
            <a:rPr lang="ru-RU" sz="1200" b="1" dirty="0" err="1" smtClean="0"/>
            <a:t>Ростовской,Угличской</a:t>
          </a:r>
          <a:r>
            <a:rPr lang="ru-RU" sz="1200" b="1" dirty="0" smtClean="0"/>
            <a:t>, </a:t>
          </a:r>
          <a:r>
            <a:rPr lang="ru-RU" sz="1200" b="1" dirty="0" err="1" smtClean="0"/>
            <a:t>Переславской</a:t>
          </a:r>
          <a:r>
            <a:rPr lang="ru-RU" sz="1200" b="1" dirty="0" smtClean="0"/>
            <a:t> и </a:t>
          </a:r>
          <a:r>
            <a:rPr lang="ru-RU" sz="1200" b="1" dirty="0" err="1" smtClean="0"/>
            <a:t>Даниловской</a:t>
          </a:r>
          <a:r>
            <a:rPr lang="ru-RU" sz="1200" b="1" dirty="0" smtClean="0"/>
            <a:t> ЦРБ</a:t>
          </a:r>
          <a:endParaRPr lang="ru-RU" sz="1200" b="1" dirty="0"/>
        </a:p>
      </dgm:t>
    </dgm:pt>
    <dgm:pt modelId="{779F3134-2FCC-444D-96E9-91C66718337F}" type="parTrans" cxnId="{FA2B53B7-CF4F-4E45-8ABC-E8EA1F57B787}">
      <dgm:prSet/>
      <dgm:spPr/>
      <dgm:t>
        <a:bodyPr/>
        <a:lstStyle/>
        <a:p>
          <a:endParaRPr lang="ru-RU"/>
        </a:p>
      </dgm:t>
    </dgm:pt>
    <dgm:pt modelId="{E5885F8A-279C-41B9-ACF6-BA2B09A57B39}" type="sibTrans" cxnId="{FA2B53B7-CF4F-4E45-8ABC-E8EA1F57B787}">
      <dgm:prSet/>
      <dgm:spPr/>
      <dgm:t>
        <a:bodyPr/>
        <a:lstStyle/>
        <a:p>
          <a:endParaRPr lang="ru-RU"/>
        </a:p>
      </dgm:t>
    </dgm:pt>
    <dgm:pt modelId="{DFDC5217-4842-4AC2-89C4-1A69DD107EE2}">
      <dgm:prSet phldrT="[Текст]" custT="1"/>
      <dgm:spPr/>
      <dgm:t>
        <a:bodyPr/>
        <a:lstStyle/>
        <a:p>
          <a:r>
            <a:rPr lang="ru-RU" sz="1200" b="1" dirty="0" smtClean="0"/>
            <a:t>6. Остальные ЦРБ – помощь несовершеннолетним оказывают районные наркологи</a:t>
          </a:r>
          <a:endParaRPr lang="ru-RU" sz="1200" b="1" dirty="0"/>
        </a:p>
      </dgm:t>
    </dgm:pt>
    <dgm:pt modelId="{87B29E8F-597A-4402-A419-0B3E44939D5C}" type="parTrans" cxnId="{3494F4B3-F2D6-41AE-B360-102AC716D6D6}">
      <dgm:prSet/>
      <dgm:spPr/>
      <dgm:t>
        <a:bodyPr/>
        <a:lstStyle/>
        <a:p>
          <a:endParaRPr lang="ru-RU"/>
        </a:p>
      </dgm:t>
    </dgm:pt>
    <dgm:pt modelId="{C36C98D8-111D-414F-94F4-579047690452}" type="sibTrans" cxnId="{3494F4B3-F2D6-41AE-B360-102AC716D6D6}">
      <dgm:prSet/>
      <dgm:spPr/>
      <dgm:t>
        <a:bodyPr/>
        <a:lstStyle/>
        <a:p>
          <a:endParaRPr lang="ru-RU"/>
        </a:p>
      </dgm:t>
    </dgm:pt>
    <dgm:pt modelId="{8C3F5D79-8D90-4E6B-A3D2-8DBA880A9265}" type="pres">
      <dgm:prSet presAssocID="{529EB549-EE78-4ECC-9B34-5177EE26D52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96A3A77-6F67-4CD8-9394-FCE1367038E4}" type="pres">
      <dgm:prSet presAssocID="{DE87A3E7-A2D9-4B7F-B0C8-8A0A7AC14A2E}" presName="posSpace" presStyleCnt="0"/>
      <dgm:spPr/>
      <dgm:t>
        <a:bodyPr/>
        <a:lstStyle/>
        <a:p>
          <a:endParaRPr lang="ru-RU"/>
        </a:p>
      </dgm:t>
    </dgm:pt>
    <dgm:pt modelId="{0D97361B-2423-4AEF-ADE6-7C23F35AD12A}" type="pres">
      <dgm:prSet presAssocID="{DE87A3E7-A2D9-4B7F-B0C8-8A0A7AC14A2E}" presName="vertFlow" presStyleCnt="0"/>
      <dgm:spPr/>
      <dgm:t>
        <a:bodyPr/>
        <a:lstStyle/>
        <a:p>
          <a:endParaRPr lang="ru-RU"/>
        </a:p>
      </dgm:t>
    </dgm:pt>
    <dgm:pt modelId="{A6AE4A33-FE24-4D5A-9050-6BB3EC17DAB2}" type="pres">
      <dgm:prSet presAssocID="{DE87A3E7-A2D9-4B7F-B0C8-8A0A7AC14A2E}" presName="topSpace" presStyleCnt="0"/>
      <dgm:spPr/>
      <dgm:t>
        <a:bodyPr/>
        <a:lstStyle/>
        <a:p>
          <a:endParaRPr lang="ru-RU"/>
        </a:p>
      </dgm:t>
    </dgm:pt>
    <dgm:pt modelId="{E4A5F5CB-265F-4E73-BB1E-18CCA34DFD09}" type="pres">
      <dgm:prSet presAssocID="{DE87A3E7-A2D9-4B7F-B0C8-8A0A7AC14A2E}" presName="firstComp" presStyleCnt="0"/>
      <dgm:spPr/>
      <dgm:t>
        <a:bodyPr/>
        <a:lstStyle/>
        <a:p>
          <a:endParaRPr lang="ru-RU"/>
        </a:p>
      </dgm:t>
    </dgm:pt>
    <dgm:pt modelId="{AFC4FB27-E5C6-4EB5-AE3D-54E6B699CAC6}" type="pres">
      <dgm:prSet presAssocID="{DE87A3E7-A2D9-4B7F-B0C8-8A0A7AC14A2E}" presName="firstChild" presStyleLbl="bgAccFollowNode1" presStyleIdx="0" presStyleCnt="8" custScaleX="127124" custScaleY="42730" custLinFactNeighborX="4682" custLinFactNeighborY="17695"/>
      <dgm:spPr/>
      <dgm:t>
        <a:bodyPr/>
        <a:lstStyle/>
        <a:p>
          <a:endParaRPr lang="ru-RU"/>
        </a:p>
      </dgm:t>
    </dgm:pt>
    <dgm:pt modelId="{DA2BFBD3-FC9B-47F0-B9F0-4D1DF730E8F7}" type="pres">
      <dgm:prSet presAssocID="{DE87A3E7-A2D9-4B7F-B0C8-8A0A7AC14A2E}" presName="firstChildTx" presStyleLbl="b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2E57F-81A2-4F20-9B6D-6CA503D51326}" type="pres">
      <dgm:prSet presAssocID="{F3F839A8-2FBF-44A8-BA52-F28F1BF51208}" presName="comp" presStyleCnt="0"/>
      <dgm:spPr/>
      <dgm:t>
        <a:bodyPr/>
        <a:lstStyle/>
        <a:p>
          <a:endParaRPr lang="ru-RU"/>
        </a:p>
      </dgm:t>
    </dgm:pt>
    <dgm:pt modelId="{9719827D-1814-485E-B658-1FDA8BB8EE3F}" type="pres">
      <dgm:prSet presAssocID="{F3F839A8-2FBF-44A8-BA52-F28F1BF51208}" presName="child" presStyleLbl="bgAccFollowNode1" presStyleIdx="1" presStyleCnt="8" custScaleX="126930" custScaleY="25362" custLinFactNeighborX="4779" custLinFactNeighborY="25045"/>
      <dgm:spPr/>
      <dgm:t>
        <a:bodyPr/>
        <a:lstStyle/>
        <a:p>
          <a:endParaRPr lang="ru-RU"/>
        </a:p>
      </dgm:t>
    </dgm:pt>
    <dgm:pt modelId="{5E2B1748-5733-470D-A6AC-5348964794DA}" type="pres">
      <dgm:prSet presAssocID="{F3F839A8-2FBF-44A8-BA52-F28F1BF51208}" presName="childTx" presStyleLbl="b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FEAFA4-38DF-41FA-8B19-AC77C818BC29}" type="pres">
      <dgm:prSet presAssocID="{456E4159-F3F4-4A9D-A6A2-BB1B30C36348}" presName="comp" presStyleCnt="0"/>
      <dgm:spPr/>
      <dgm:t>
        <a:bodyPr/>
        <a:lstStyle/>
        <a:p>
          <a:endParaRPr lang="ru-RU"/>
        </a:p>
      </dgm:t>
    </dgm:pt>
    <dgm:pt modelId="{E936ED34-BC13-44FC-B3CF-E94274E3F668}" type="pres">
      <dgm:prSet presAssocID="{456E4159-F3F4-4A9D-A6A2-BB1B30C36348}" presName="child" presStyleLbl="bgAccFollowNode1" presStyleIdx="2" presStyleCnt="8" custScaleX="127376" custScaleY="62771" custLinFactNeighborX="4556" custLinFactNeighborY="30306"/>
      <dgm:spPr/>
      <dgm:t>
        <a:bodyPr/>
        <a:lstStyle/>
        <a:p>
          <a:endParaRPr lang="ru-RU"/>
        </a:p>
      </dgm:t>
    </dgm:pt>
    <dgm:pt modelId="{B7F08638-3474-4F05-ADCB-35B996637957}" type="pres">
      <dgm:prSet presAssocID="{456E4159-F3F4-4A9D-A6A2-BB1B30C36348}" presName="childTx" presStyleLbl="b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43FFA-081A-49E7-98FB-9086C5D37155}" type="pres">
      <dgm:prSet presAssocID="{394E9D6D-7535-4C9B-83EB-B1F08DF7D050}" presName="comp" presStyleCnt="0"/>
      <dgm:spPr/>
      <dgm:t>
        <a:bodyPr/>
        <a:lstStyle/>
        <a:p>
          <a:endParaRPr lang="ru-RU"/>
        </a:p>
      </dgm:t>
    </dgm:pt>
    <dgm:pt modelId="{C42FF092-3094-4F9F-97EA-CB37B614EF16}" type="pres">
      <dgm:prSet presAssocID="{394E9D6D-7535-4C9B-83EB-B1F08DF7D050}" presName="child" presStyleLbl="bgAccFollowNode1" presStyleIdx="3" presStyleCnt="8" custScaleX="127376" custScaleY="36639" custLinFactNeighborX="4556" custLinFactNeighborY="35211"/>
      <dgm:spPr/>
      <dgm:t>
        <a:bodyPr/>
        <a:lstStyle/>
        <a:p>
          <a:endParaRPr lang="ru-RU"/>
        </a:p>
      </dgm:t>
    </dgm:pt>
    <dgm:pt modelId="{2DE50B64-6B0A-43EE-9CD6-63DA9F122DFB}" type="pres">
      <dgm:prSet presAssocID="{394E9D6D-7535-4C9B-83EB-B1F08DF7D050}" presName="childTx" presStyleLbl="b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4EA50-C2A8-472C-8BB6-6769E2EB855A}" type="pres">
      <dgm:prSet presAssocID="{C97C05C7-F2B4-48EC-9D1A-9DE12BCEF4EE}" presName="comp" presStyleCnt="0"/>
      <dgm:spPr/>
      <dgm:t>
        <a:bodyPr/>
        <a:lstStyle/>
        <a:p>
          <a:endParaRPr lang="ru-RU"/>
        </a:p>
      </dgm:t>
    </dgm:pt>
    <dgm:pt modelId="{3F150DF8-0F34-43A1-BB72-33CD7464150C}" type="pres">
      <dgm:prSet presAssocID="{C97C05C7-F2B4-48EC-9D1A-9DE12BCEF4EE}" presName="child" presStyleLbl="bgAccFollowNode1" presStyleIdx="4" presStyleCnt="8" custScaleX="127158" custScaleY="49673" custLinFactNeighborX="4665" custLinFactNeighborY="40425"/>
      <dgm:spPr/>
      <dgm:t>
        <a:bodyPr/>
        <a:lstStyle/>
        <a:p>
          <a:endParaRPr lang="ru-RU"/>
        </a:p>
      </dgm:t>
    </dgm:pt>
    <dgm:pt modelId="{30503FD3-91C7-44B2-AF41-ECEED7A17B7F}" type="pres">
      <dgm:prSet presAssocID="{C97C05C7-F2B4-48EC-9D1A-9DE12BCEF4EE}" presName="childTx" presStyleLbl="b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7C57F-975E-4439-BFA3-43EBC14452BE}" type="pres">
      <dgm:prSet presAssocID="{DFDC5217-4842-4AC2-89C4-1A69DD107EE2}" presName="comp" presStyleCnt="0"/>
      <dgm:spPr/>
      <dgm:t>
        <a:bodyPr/>
        <a:lstStyle/>
        <a:p>
          <a:endParaRPr lang="ru-RU"/>
        </a:p>
      </dgm:t>
    </dgm:pt>
    <dgm:pt modelId="{B9D0ABBD-A82E-4F30-BB53-A45079FEBC4C}" type="pres">
      <dgm:prSet presAssocID="{DFDC5217-4842-4AC2-89C4-1A69DD107EE2}" presName="child" presStyleLbl="bgAccFollowNode1" presStyleIdx="5" presStyleCnt="8" custScaleX="127774" custScaleY="63597" custLinFactNeighborX="4357" custLinFactNeighborY="47912"/>
      <dgm:spPr/>
      <dgm:t>
        <a:bodyPr/>
        <a:lstStyle/>
        <a:p>
          <a:endParaRPr lang="ru-RU"/>
        </a:p>
      </dgm:t>
    </dgm:pt>
    <dgm:pt modelId="{89B3C99B-E81D-41F4-B49E-08A5173D63D2}" type="pres">
      <dgm:prSet presAssocID="{DFDC5217-4842-4AC2-89C4-1A69DD107EE2}" presName="childTx" presStyleLbl="b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E5EBF-58A9-4915-AF70-B9AFFD010ED5}" type="pres">
      <dgm:prSet presAssocID="{DE87A3E7-A2D9-4B7F-B0C8-8A0A7AC14A2E}" presName="negSpace" presStyleCnt="0"/>
      <dgm:spPr/>
      <dgm:t>
        <a:bodyPr/>
        <a:lstStyle/>
        <a:p>
          <a:endParaRPr lang="ru-RU"/>
        </a:p>
      </dgm:t>
    </dgm:pt>
    <dgm:pt modelId="{D18966D5-8595-40DB-8875-C23F13D28C12}" type="pres">
      <dgm:prSet presAssocID="{DE87A3E7-A2D9-4B7F-B0C8-8A0A7AC14A2E}" presName="circle" presStyleLbl="node1" presStyleIdx="0" presStyleCnt="2" custScaleX="215115" custScaleY="81426" custLinFactNeighborX="5179" custLinFactNeighborY="-31770"/>
      <dgm:spPr/>
      <dgm:t>
        <a:bodyPr/>
        <a:lstStyle/>
        <a:p>
          <a:endParaRPr lang="ru-RU"/>
        </a:p>
      </dgm:t>
    </dgm:pt>
    <dgm:pt modelId="{8F9B91B1-9EC2-40AA-9180-AE7FA7430608}" type="pres">
      <dgm:prSet presAssocID="{9877C11E-08F5-4893-96AE-C9FE48E9A1AC}" presName="transSpace" presStyleCnt="0"/>
      <dgm:spPr/>
      <dgm:t>
        <a:bodyPr/>
        <a:lstStyle/>
        <a:p>
          <a:endParaRPr lang="ru-RU"/>
        </a:p>
      </dgm:t>
    </dgm:pt>
    <dgm:pt modelId="{6C3492F0-E2C7-4135-97A4-A280E8682414}" type="pres">
      <dgm:prSet presAssocID="{81761BA3-483C-4759-855D-DF79E1929A14}" presName="posSpace" presStyleCnt="0"/>
      <dgm:spPr/>
      <dgm:t>
        <a:bodyPr/>
        <a:lstStyle/>
        <a:p>
          <a:endParaRPr lang="ru-RU"/>
        </a:p>
      </dgm:t>
    </dgm:pt>
    <dgm:pt modelId="{A74F8756-1797-4C12-A85F-843789F7AF21}" type="pres">
      <dgm:prSet presAssocID="{81761BA3-483C-4759-855D-DF79E1929A14}" presName="vertFlow" presStyleCnt="0"/>
      <dgm:spPr/>
      <dgm:t>
        <a:bodyPr/>
        <a:lstStyle/>
        <a:p>
          <a:endParaRPr lang="ru-RU"/>
        </a:p>
      </dgm:t>
    </dgm:pt>
    <dgm:pt modelId="{CE60FB89-FC5A-4ECD-8F2F-A4C616D476AF}" type="pres">
      <dgm:prSet presAssocID="{81761BA3-483C-4759-855D-DF79E1929A14}" presName="topSpace" presStyleCnt="0"/>
      <dgm:spPr/>
      <dgm:t>
        <a:bodyPr/>
        <a:lstStyle/>
        <a:p>
          <a:endParaRPr lang="ru-RU"/>
        </a:p>
      </dgm:t>
    </dgm:pt>
    <dgm:pt modelId="{3712F61D-3E81-40C7-AE07-BEE374407482}" type="pres">
      <dgm:prSet presAssocID="{81761BA3-483C-4759-855D-DF79E1929A14}" presName="firstComp" presStyleCnt="0"/>
      <dgm:spPr/>
      <dgm:t>
        <a:bodyPr/>
        <a:lstStyle/>
        <a:p>
          <a:endParaRPr lang="ru-RU"/>
        </a:p>
      </dgm:t>
    </dgm:pt>
    <dgm:pt modelId="{5CE786F2-4A2B-404C-9A70-13292548D8D7}" type="pres">
      <dgm:prSet presAssocID="{81761BA3-483C-4759-855D-DF79E1929A14}" presName="firstChild" presStyleLbl="bgAccFollowNode1" presStyleIdx="6" presStyleCnt="8" custScaleX="126829" custScaleY="111371" custLinFactNeighborX="-47327" custLinFactNeighborY="25720"/>
      <dgm:spPr/>
      <dgm:t>
        <a:bodyPr/>
        <a:lstStyle/>
        <a:p>
          <a:endParaRPr lang="ru-RU"/>
        </a:p>
      </dgm:t>
    </dgm:pt>
    <dgm:pt modelId="{AE777DC7-7813-40CC-805E-BCFD2983EE2F}" type="pres">
      <dgm:prSet presAssocID="{81761BA3-483C-4759-855D-DF79E1929A14}" presName="firstChildTx" presStyleLbl="b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373B5-DF07-4888-AC72-690669CC474E}" type="pres">
      <dgm:prSet presAssocID="{9E5DE948-8428-481D-85AF-1CF15AD928D2}" presName="comp" presStyleCnt="0"/>
      <dgm:spPr/>
      <dgm:t>
        <a:bodyPr/>
        <a:lstStyle/>
        <a:p>
          <a:endParaRPr lang="ru-RU"/>
        </a:p>
      </dgm:t>
    </dgm:pt>
    <dgm:pt modelId="{73D8E816-287F-4F65-AFBB-AD248BD480FA}" type="pres">
      <dgm:prSet presAssocID="{9E5DE948-8428-481D-85AF-1CF15AD928D2}" presName="child" presStyleLbl="bgAccFollowNode1" presStyleIdx="7" presStyleCnt="8" custScaleX="128552" custScaleY="106569" custLinFactNeighborX="-46465" custLinFactNeighborY="41132"/>
      <dgm:spPr/>
      <dgm:t>
        <a:bodyPr/>
        <a:lstStyle/>
        <a:p>
          <a:endParaRPr lang="ru-RU"/>
        </a:p>
      </dgm:t>
    </dgm:pt>
    <dgm:pt modelId="{136AA9B1-19C6-474B-B836-942D881A7174}" type="pres">
      <dgm:prSet presAssocID="{9E5DE948-8428-481D-85AF-1CF15AD928D2}" presName="childTx" presStyleLbl="b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EF9AE-E574-410F-A187-F1D73220039E}" type="pres">
      <dgm:prSet presAssocID="{81761BA3-483C-4759-855D-DF79E1929A14}" presName="negSpace" presStyleCnt="0"/>
      <dgm:spPr/>
      <dgm:t>
        <a:bodyPr/>
        <a:lstStyle/>
        <a:p>
          <a:endParaRPr lang="ru-RU"/>
        </a:p>
      </dgm:t>
    </dgm:pt>
    <dgm:pt modelId="{4D735A97-2B56-4B78-BC05-EC51DA44DEA8}" type="pres">
      <dgm:prSet presAssocID="{81761BA3-483C-4759-855D-DF79E1929A14}" presName="circle" presStyleLbl="node1" presStyleIdx="1" presStyleCnt="2" custScaleX="216339" custScaleY="81164" custLinFactNeighborX="-40031" custLinFactNeighborY="-31770"/>
      <dgm:spPr/>
      <dgm:t>
        <a:bodyPr/>
        <a:lstStyle/>
        <a:p>
          <a:endParaRPr lang="ru-RU"/>
        </a:p>
      </dgm:t>
    </dgm:pt>
  </dgm:ptLst>
  <dgm:cxnLst>
    <dgm:cxn modelId="{B747AC31-D808-4E31-BC3C-F93BDB4CD792}" type="presOf" srcId="{F3F839A8-2FBF-44A8-BA52-F28F1BF51208}" destId="{9719827D-1814-485E-B658-1FDA8BB8EE3F}" srcOrd="0" destOrd="0" presId="urn:microsoft.com/office/officeart/2005/8/layout/hList9"/>
    <dgm:cxn modelId="{F556820E-F81E-4699-A4BC-DA7A688E3BDC}" srcId="{DE87A3E7-A2D9-4B7F-B0C8-8A0A7AC14A2E}" destId="{F3F839A8-2FBF-44A8-BA52-F28F1BF51208}" srcOrd="1" destOrd="0" parTransId="{C2AB010F-63A4-475F-B9B7-A791C1950372}" sibTransId="{74377C1C-A154-4816-9F45-B42FEC058BA3}"/>
    <dgm:cxn modelId="{3494F4B3-F2D6-41AE-B360-102AC716D6D6}" srcId="{DE87A3E7-A2D9-4B7F-B0C8-8A0A7AC14A2E}" destId="{DFDC5217-4842-4AC2-89C4-1A69DD107EE2}" srcOrd="5" destOrd="0" parTransId="{87B29E8F-597A-4402-A419-0B3E44939D5C}" sibTransId="{C36C98D8-111D-414F-94F4-579047690452}"/>
    <dgm:cxn modelId="{7AE80D6E-C1FD-4790-9780-005F42777985}" type="presOf" srcId="{394E9D6D-7535-4C9B-83EB-B1F08DF7D050}" destId="{2DE50B64-6B0A-43EE-9CD6-63DA9F122DFB}" srcOrd="1" destOrd="0" presId="urn:microsoft.com/office/officeart/2005/8/layout/hList9"/>
    <dgm:cxn modelId="{35536CFE-0F36-4664-A5A3-C873A30AD5B9}" srcId="{81761BA3-483C-4759-855D-DF79E1929A14}" destId="{C88D818B-00EC-403F-9C50-93595DC7397B}" srcOrd="0" destOrd="0" parTransId="{D7AD23B8-15CC-44BB-8B5A-BF59A625A1D6}" sibTransId="{070988B5-07D4-4EA4-9517-AA6FF152C0E4}"/>
    <dgm:cxn modelId="{133677A6-C91E-4115-8506-731A1CC7D4CC}" srcId="{81761BA3-483C-4759-855D-DF79E1929A14}" destId="{9E5DE948-8428-481D-85AF-1CF15AD928D2}" srcOrd="1" destOrd="0" parTransId="{11AB7CC7-241A-49FE-B73C-7F96FFDFEE96}" sibTransId="{70CBC683-99CD-41E9-AD5A-4A3515B58B8F}"/>
    <dgm:cxn modelId="{BA876147-4B29-4D25-A611-E5E16615E34E}" type="presOf" srcId="{9E5DE948-8428-481D-85AF-1CF15AD928D2}" destId="{136AA9B1-19C6-474B-B836-942D881A7174}" srcOrd="1" destOrd="0" presId="urn:microsoft.com/office/officeart/2005/8/layout/hList9"/>
    <dgm:cxn modelId="{5B73FE3B-9932-45F0-A275-0DCEBA378710}" type="presOf" srcId="{9E5DE948-8428-481D-85AF-1CF15AD928D2}" destId="{73D8E816-287F-4F65-AFBB-AD248BD480FA}" srcOrd="0" destOrd="0" presId="urn:microsoft.com/office/officeart/2005/8/layout/hList9"/>
    <dgm:cxn modelId="{CC1C073D-F319-481B-8705-0F0B2BEC95F6}" srcId="{529EB549-EE78-4ECC-9B34-5177EE26D522}" destId="{81761BA3-483C-4759-855D-DF79E1929A14}" srcOrd="1" destOrd="0" parTransId="{ACD74AC9-4817-44B6-AA47-A2D451B24417}" sibTransId="{CEBF7F43-EDCB-4DEC-A7B8-818F4FB7CB92}"/>
    <dgm:cxn modelId="{15B98269-201A-43A8-82DF-63EB514CE3E5}" type="presOf" srcId="{DFDC5217-4842-4AC2-89C4-1A69DD107EE2}" destId="{89B3C99B-E81D-41F4-B49E-08A5173D63D2}" srcOrd="1" destOrd="0" presId="urn:microsoft.com/office/officeart/2005/8/layout/hList9"/>
    <dgm:cxn modelId="{B3AF2396-BD1D-41C7-86F8-E80655ABA300}" type="presOf" srcId="{F3F839A8-2FBF-44A8-BA52-F28F1BF51208}" destId="{5E2B1748-5733-470D-A6AC-5348964794DA}" srcOrd="1" destOrd="0" presId="urn:microsoft.com/office/officeart/2005/8/layout/hList9"/>
    <dgm:cxn modelId="{C6977022-220D-4B8D-82AA-0AC1FF7EE3F1}" srcId="{DE87A3E7-A2D9-4B7F-B0C8-8A0A7AC14A2E}" destId="{918D4C05-2873-4AFE-A0E5-2AB74845BE8C}" srcOrd="0" destOrd="0" parTransId="{B15BFC9D-221A-4AEE-B07D-5C89D715E19B}" sibTransId="{4D129AEB-25CA-42A5-B6D7-C89A67F79DA0}"/>
    <dgm:cxn modelId="{449A6C84-796D-4860-9BA9-15314D7BD697}" type="presOf" srcId="{918D4C05-2873-4AFE-A0E5-2AB74845BE8C}" destId="{DA2BFBD3-FC9B-47F0-B9F0-4D1DF730E8F7}" srcOrd="1" destOrd="0" presId="urn:microsoft.com/office/officeart/2005/8/layout/hList9"/>
    <dgm:cxn modelId="{BDCF24B5-64C2-457B-83D5-8616BFCB4240}" type="presOf" srcId="{C97C05C7-F2B4-48EC-9D1A-9DE12BCEF4EE}" destId="{3F150DF8-0F34-43A1-BB72-33CD7464150C}" srcOrd="0" destOrd="0" presId="urn:microsoft.com/office/officeart/2005/8/layout/hList9"/>
    <dgm:cxn modelId="{A8889BC0-137E-4ABB-A87C-A3410064C99A}" type="presOf" srcId="{456E4159-F3F4-4A9D-A6A2-BB1B30C36348}" destId="{E936ED34-BC13-44FC-B3CF-E94274E3F668}" srcOrd="0" destOrd="0" presId="urn:microsoft.com/office/officeart/2005/8/layout/hList9"/>
    <dgm:cxn modelId="{C517110E-1B72-4B02-B622-DF41FCA4537D}" type="presOf" srcId="{DFDC5217-4842-4AC2-89C4-1A69DD107EE2}" destId="{B9D0ABBD-A82E-4F30-BB53-A45079FEBC4C}" srcOrd="0" destOrd="0" presId="urn:microsoft.com/office/officeart/2005/8/layout/hList9"/>
    <dgm:cxn modelId="{610A9AE6-BB8D-416D-8A32-7BD9A195E711}" type="presOf" srcId="{456E4159-F3F4-4A9D-A6A2-BB1B30C36348}" destId="{B7F08638-3474-4F05-ADCB-35B996637957}" srcOrd="1" destOrd="0" presId="urn:microsoft.com/office/officeart/2005/8/layout/hList9"/>
    <dgm:cxn modelId="{FA2B53B7-CF4F-4E45-8ABC-E8EA1F57B787}" srcId="{DE87A3E7-A2D9-4B7F-B0C8-8A0A7AC14A2E}" destId="{C97C05C7-F2B4-48EC-9D1A-9DE12BCEF4EE}" srcOrd="4" destOrd="0" parTransId="{779F3134-2FCC-444D-96E9-91C66718337F}" sibTransId="{E5885F8A-279C-41B9-ACF6-BA2B09A57B39}"/>
    <dgm:cxn modelId="{BAE1F925-ADC6-4139-A909-3DDF70C27679}" type="presOf" srcId="{C88D818B-00EC-403F-9C50-93595DC7397B}" destId="{5CE786F2-4A2B-404C-9A70-13292548D8D7}" srcOrd="0" destOrd="0" presId="urn:microsoft.com/office/officeart/2005/8/layout/hList9"/>
    <dgm:cxn modelId="{A19E6C58-439C-45B1-A545-31FBFF433A86}" type="presOf" srcId="{529EB549-EE78-4ECC-9B34-5177EE26D522}" destId="{8C3F5D79-8D90-4E6B-A3D2-8DBA880A9265}" srcOrd="0" destOrd="0" presId="urn:microsoft.com/office/officeart/2005/8/layout/hList9"/>
    <dgm:cxn modelId="{EE1B65B0-EE13-4C19-9555-B59A127DA67A}" srcId="{DE87A3E7-A2D9-4B7F-B0C8-8A0A7AC14A2E}" destId="{394E9D6D-7535-4C9B-83EB-B1F08DF7D050}" srcOrd="3" destOrd="0" parTransId="{B10CCAB9-4D08-4108-A496-4C3EF48C8355}" sibTransId="{4BD84F47-3D47-4AD7-961A-16F218FE453B}"/>
    <dgm:cxn modelId="{DE6AC38F-ED46-46CF-AB53-3874DF572799}" type="presOf" srcId="{394E9D6D-7535-4C9B-83EB-B1F08DF7D050}" destId="{C42FF092-3094-4F9F-97EA-CB37B614EF16}" srcOrd="0" destOrd="0" presId="urn:microsoft.com/office/officeart/2005/8/layout/hList9"/>
    <dgm:cxn modelId="{891BC0C6-AC44-477F-9EE7-5CF66B84DCDF}" type="presOf" srcId="{81761BA3-483C-4759-855D-DF79E1929A14}" destId="{4D735A97-2B56-4B78-BC05-EC51DA44DEA8}" srcOrd="0" destOrd="0" presId="urn:microsoft.com/office/officeart/2005/8/layout/hList9"/>
    <dgm:cxn modelId="{3C238302-0397-4DD1-9FC5-3C92388C846B}" srcId="{DE87A3E7-A2D9-4B7F-B0C8-8A0A7AC14A2E}" destId="{456E4159-F3F4-4A9D-A6A2-BB1B30C36348}" srcOrd="2" destOrd="0" parTransId="{3F379FE2-EA0A-4236-85FD-916FE1FFB29D}" sibTransId="{C9C8DE6D-D3CD-487D-9EFA-F314F893103A}"/>
    <dgm:cxn modelId="{CB89070B-7B12-4E2D-B1C4-8A2A0E25E8BD}" type="presOf" srcId="{DE87A3E7-A2D9-4B7F-B0C8-8A0A7AC14A2E}" destId="{D18966D5-8595-40DB-8875-C23F13D28C12}" srcOrd="0" destOrd="0" presId="urn:microsoft.com/office/officeart/2005/8/layout/hList9"/>
    <dgm:cxn modelId="{7FF35BF6-9F92-4AB1-B186-95C83660B3FD}" type="presOf" srcId="{C97C05C7-F2B4-48EC-9D1A-9DE12BCEF4EE}" destId="{30503FD3-91C7-44B2-AF41-ECEED7A17B7F}" srcOrd="1" destOrd="0" presId="urn:microsoft.com/office/officeart/2005/8/layout/hList9"/>
    <dgm:cxn modelId="{44878780-FD6D-4B1A-91EB-00B0B2E20FA3}" type="presOf" srcId="{918D4C05-2873-4AFE-A0E5-2AB74845BE8C}" destId="{AFC4FB27-E5C6-4EB5-AE3D-54E6B699CAC6}" srcOrd="0" destOrd="0" presId="urn:microsoft.com/office/officeart/2005/8/layout/hList9"/>
    <dgm:cxn modelId="{EC746D76-752A-42A0-82DC-67D83B0B0DF9}" type="presOf" srcId="{C88D818B-00EC-403F-9C50-93595DC7397B}" destId="{AE777DC7-7813-40CC-805E-BCFD2983EE2F}" srcOrd="1" destOrd="0" presId="urn:microsoft.com/office/officeart/2005/8/layout/hList9"/>
    <dgm:cxn modelId="{E920F156-DC45-4FB4-A783-CA1A7A060F54}" srcId="{529EB549-EE78-4ECC-9B34-5177EE26D522}" destId="{DE87A3E7-A2D9-4B7F-B0C8-8A0A7AC14A2E}" srcOrd="0" destOrd="0" parTransId="{FF16EB3B-AFB4-47BD-840B-AE52264D5E9D}" sibTransId="{9877C11E-08F5-4893-96AE-C9FE48E9A1AC}"/>
    <dgm:cxn modelId="{1D7D515D-33C2-4BD4-9B9F-2C5E3353BFCF}" type="presParOf" srcId="{8C3F5D79-8D90-4E6B-A3D2-8DBA880A9265}" destId="{D96A3A77-6F67-4CD8-9394-FCE1367038E4}" srcOrd="0" destOrd="0" presId="urn:microsoft.com/office/officeart/2005/8/layout/hList9"/>
    <dgm:cxn modelId="{E83B2A7A-1B65-4005-A2E2-F182D3A0E209}" type="presParOf" srcId="{8C3F5D79-8D90-4E6B-A3D2-8DBA880A9265}" destId="{0D97361B-2423-4AEF-ADE6-7C23F35AD12A}" srcOrd="1" destOrd="0" presId="urn:microsoft.com/office/officeart/2005/8/layout/hList9"/>
    <dgm:cxn modelId="{CE62D099-B838-4C8B-9016-1B29D7A2A85A}" type="presParOf" srcId="{0D97361B-2423-4AEF-ADE6-7C23F35AD12A}" destId="{A6AE4A33-FE24-4D5A-9050-6BB3EC17DAB2}" srcOrd="0" destOrd="0" presId="urn:microsoft.com/office/officeart/2005/8/layout/hList9"/>
    <dgm:cxn modelId="{3957A671-03DF-40ED-AA79-4E7BA7E9B591}" type="presParOf" srcId="{0D97361B-2423-4AEF-ADE6-7C23F35AD12A}" destId="{E4A5F5CB-265F-4E73-BB1E-18CCA34DFD09}" srcOrd="1" destOrd="0" presId="urn:microsoft.com/office/officeart/2005/8/layout/hList9"/>
    <dgm:cxn modelId="{41A580FC-7FC1-4BA2-82F2-DD423962CCFF}" type="presParOf" srcId="{E4A5F5CB-265F-4E73-BB1E-18CCA34DFD09}" destId="{AFC4FB27-E5C6-4EB5-AE3D-54E6B699CAC6}" srcOrd="0" destOrd="0" presId="urn:microsoft.com/office/officeart/2005/8/layout/hList9"/>
    <dgm:cxn modelId="{325337C9-001C-49B9-AF3C-E837A3B1E852}" type="presParOf" srcId="{E4A5F5CB-265F-4E73-BB1E-18CCA34DFD09}" destId="{DA2BFBD3-FC9B-47F0-B9F0-4D1DF730E8F7}" srcOrd="1" destOrd="0" presId="urn:microsoft.com/office/officeart/2005/8/layout/hList9"/>
    <dgm:cxn modelId="{4A0E6D51-1AD0-4C9F-A1FC-4ED1153D3033}" type="presParOf" srcId="{0D97361B-2423-4AEF-ADE6-7C23F35AD12A}" destId="{5FC2E57F-81A2-4F20-9B6D-6CA503D51326}" srcOrd="2" destOrd="0" presId="urn:microsoft.com/office/officeart/2005/8/layout/hList9"/>
    <dgm:cxn modelId="{737CAFA9-1053-4542-AE1B-E9B3AB3868AE}" type="presParOf" srcId="{5FC2E57F-81A2-4F20-9B6D-6CA503D51326}" destId="{9719827D-1814-485E-B658-1FDA8BB8EE3F}" srcOrd="0" destOrd="0" presId="urn:microsoft.com/office/officeart/2005/8/layout/hList9"/>
    <dgm:cxn modelId="{331A58C8-DECF-4B0F-BFF3-CEEFFAA46429}" type="presParOf" srcId="{5FC2E57F-81A2-4F20-9B6D-6CA503D51326}" destId="{5E2B1748-5733-470D-A6AC-5348964794DA}" srcOrd="1" destOrd="0" presId="urn:microsoft.com/office/officeart/2005/8/layout/hList9"/>
    <dgm:cxn modelId="{F974A612-E598-4021-AAEC-2B7EFF04D1B1}" type="presParOf" srcId="{0D97361B-2423-4AEF-ADE6-7C23F35AD12A}" destId="{A8FEAFA4-38DF-41FA-8B19-AC77C818BC29}" srcOrd="3" destOrd="0" presId="urn:microsoft.com/office/officeart/2005/8/layout/hList9"/>
    <dgm:cxn modelId="{6B19A208-DDB8-448A-B3CE-DDEE020FDD26}" type="presParOf" srcId="{A8FEAFA4-38DF-41FA-8B19-AC77C818BC29}" destId="{E936ED34-BC13-44FC-B3CF-E94274E3F668}" srcOrd="0" destOrd="0" presId="urn:microsoft.com/office/officeart/2005/8/layout/hList9"/>
    <dgm:cxn modelId="{4FF2C66E-3AEC-410D-9EF4-FA628BC2780C}" type="presParOf" srcId="{A8FEAFA4-38DF-41FA-8B19-AC77C818BC29}" destId="{B7F08638-3474-4F05-ADCB-35B996637957}" srcOrd="1" destOrd="0" presId="urn:microsoft.com/office/officeart/2005/8/layout/hList9"/>
    <dgm:cxn modelId="{1C69C026-A410-4E05-BEDC-35F21BB8798A}" type="presParOf" srcId="{0D97361B-2423-4AEF-ADE6-7C23F35AD12A}" destId="{E5443FFA-081A-49E7-98FB-9086C5D37155}" srcOrd="4" destOrd="0" presId="urn:microsoft.com/office/officeart/2005/8/layout/hList9"/>
    <dgm:cxn modelId="{994D4599-FCF0-4017-A22C-061C422A3611}" type="presParOf" srcId="{E5443FFA-081A-49E7-98FB-9086C5D37155}" destId="{C42FF092-3094-4F9F-97EA-CB37B614EF16}" srcOrd="0" destOrd="0" presId="urn:microsoft.com/office/officeart/2005/8/layout/hList9"/>
    <dgm:cxn modelId="{3D840929-BBBD-425E-928F-8887E30F0DFA}" type="presParOf" srcId="{E5443FFA-081A-49E7-98FB-9086C5D37155}" destId="{2DE50B64-6B0A-43EE-9CD6-63DA9F122DFB}" srcOrd="1" destOrd="0" presId="urn:microsoft.com/office/officeart/2005/8/layout/hList9"/>
    <dgm:cxn modelId="{CE6B5292-8683-4B66-928F-3E069BA3465A}" type="presParOf" srcId="{0D97361B-2423-4AEF-ADE6-7C23F35AD12A}" destId="{49E4EA50-C2A8-472C-8BB6-6769E2EB855A}" srcOrd="5" destOrd="0" presId="urn:microsoft.com/office/officeart/2005/8/layout/hList9"/>
    <dgm:cxn modelId="{4F15F1BD-0049-4BF0-9262-3A01558A4259}" type="presParOf" srcId="{49E4EA50-C2A8-472C-8BB6-6769E2EB855A}" destId="{3F150DF8-0F34-43A1-BB72-33CD7464150C}" srcOrd="0" destOrd="0" presId="urn:microsoft.com/office/officeart/2005/8/layout/hList9"/>
    <dgm:cxn modelId="{AF31B77A-1877-480B-BF43-C2F25A442ED5}" type="presParOf" srcId="{49E4EA50-C2A8-472C-8BB6-6769E2EB855A}" destId="{30503FD3-91C7-44B2-AF41-ECEED7A17B7F}" srcOrd="1" destOrd="0" presId="urn:microsoft.com/office/officeart/2005/8/layout/hList9"/>
    <dgm:cxn modelId="{FDA0AF3E-D742-4A1B-A47B-DEDA4CF89265}" type="presParOf" srcId="{0D97361B-2423-4AEF-ADE6-7C23F35AD12A}" destId="{9E77C57F-975E-4439-BFA3-43EBC14452BE}" srcOrd="6" destOrd="0" presId="urn:microsoft.com/office/officeart/2005/8/layout/hList9"/>
    <dgm:cxn modelId="{E790E06A-6750-4B33-A354-6C2CCD678371}" type="presParOf" srcId="{9E77C57F-975E-4439-BFA3-43EBC14452BE}" destId="{B9D0ABBD-A82E-4F30-BB53-A45079FEBC4C}" srcOrd="0" destOrd="0" presId="urn:microsoft.com/office/officeart/2005/8/layout/hList9"/>
    <dgm:cxn modelId="{8043CB81-2389-4E3E-9145-4996165B5826}" type="presParOf" srcId="{9E77C57F-975E-4439-BFA3-43EBC14452BE}" destId="{89B3C99B-E81D-41F4-B49E-08A5173D63D2}" srcOrd="1" destOrd="0" presId="urn:microsoft.com/office/officeart/2005/8/layout/hList9"/>
    <dgm:cxn modelId="{3897C42E-EC41-4F63-82F4-A1FC47D3AD74}" type="presParOf" srcId="{8C3F5D79-8D90-4E6B-A3D2-8DBA880A9265}" destId="{979E5EBF-58A9-4915-AF70-B9AFFD010ED5}" srcOrd="2" destOrd="0" presId="urn:microsoft.com/office/officeart/2005/8/layout/hList9"/>
    <dgm:cxn modelId="{3A7272A5-9FAA-4D9C-9EAA-9171D07DAD77}" type="presParOf" srcId="{8C3F5D79-8D90-4E6B-A3D2-8DBA880A9265}" destId="{D18966D5-8595-40DB-8875-C23F13D28C12}" srcOrd="3" destOrd="0" presId="urn:microsoft.com/office/officeart/2005/8/layout/hList9"/>
    <dgm:cxn modelId="{F745AC89-8CA0-4F70-B4C4-2DAD649E608B}" type="presParOf" srcId="{8C3F5D79-8D90-4E6B-A3D2-8DBA880A9265}" destId="{8F9B91B1-9EC2-40AA-9180-AE7FA7430608}" srcOrd="4" destOrd="0" presId="urn:microsoft.com/office/officeart/2005/8/layout/hList9"/>
    <dgm:cxn modelId="{170F957B-77F0-4ABC-9475-C00C74A48001}" type="presParOf" srcId="{8C3F5D79-8D90-4E6B-A3D2-8DBA880A9265}" destId="{6C3492F0-E2C7-4135-97A4-A280E8682414}" srcOrd="5" destOrd="0" presId="urn:microsoft.com/office/officeart/2005/8/layout/hList9"/>
    <dgm:cxn modelId="{32701308-BAC4-4678-9194-5414E23EEBF9}" type="presParOf" srcId="{8C3F5D79-8D90-4E6B-A3D2-8DBA880A9265}" destId="{A74F8756-1797-4C12-A85F-843789F7AF21}" srcOrd="6" destOrd="0" presId="urn:microsoft.com/office/officeart/2005/8/layout/hList9"/>
    <dgm:cxn modelId="{BF771491-1D33-409B-874C-6341CA68C58C}" type="presParOf" srcId="{A74F8756-1797-4C12-A85F-843789F7AF21}" destId="{CE60FB89-FC5A-4ECD-8F2F-A4C616D476AF}" srcOrd="0" destOrd="0" presId="urn:microsoft.com/office/officeart/2005/8/layout/hList9"/>
    <dgm:cxn modelId="{11FC154B-947D-470F-A5F5-C454F068602F}" type="presParOf" srcId="{A74F8756-1797-4C12-A85F-843789F7AF21}" destId="{3712F61D-3E81-40C7-AE07-BEE374407482}" srcOrd="1" destOrd="0" presId="urn:microsoft.com/office/officeart/2005/8/layout/hList9"/>
    <dgm:cxn modelId="{EC5F54EA-3F0B-4BBB-9CA3-16BF28A6EC5C}" type="presParOf" srcId="{3712F61D-3E81-40C7-AE07-BEE374407482}" destId="{5CE786F2-4A2B-404C-9A70-13292548D8D7}" srcOrd="0" destOrd="0" presId="urn:microsoft.com/office/officeart/2005/8/layout/hList9"/>
    <dgm:cxn modelId="{95890F26-5A87-48E1-B8B4-7FA626718A56}" type="presParOf" srcId="{3712F61D-3E81-40C7-AE07-BEE374407482}" destId="{AE777DC7-7813-40CC-805E-BCFD2983EE2F}" srcOrd="1" destOrd="0" presId="urn:microsoft.com/office/officeart/2005/8/layout/hList9"/>
    <dgm:cxn modelId="{A47E0F39-4157-4445-8068-ECC6FBC71EDA}" type="presParOf" srcId="{A74F8756-1797-4C12-A85F-843789F7AF21}" destId="{2A9373B5-DF07-4888-AC72-690669CC474E}" srcOrd="2" destOrd="0" presId="urn:microsoft.com/office/officeart/2005/8/layout/hList9"/>
    <dgm:cxn modelId="{9EB75385-BF46-4C4B-BEB2-8BE773D197AF}" type="presParOf" srcId="{2A9373B5-DF07-4888-AC72-690669CC474E}" destId="{73D8E816-287F-4F65-AFBB-AD248BD480FA}" srcOrd="0" destOrd="0" presId="urn:microsoft.com/office/officeart/2005/8/layout/hList9"/>
    <dgm:cxn modelId="{4EA0C5A3-FBB9-4D60-A010-5AA1B6635ECA}" type="presParOf" srcId="{2A9373B5-DF07-4888-AC72-690669CC474E}" destId="{136AA9B1-19C6-474B-B836-942D881A7174}" srcOrd="1" destOrd="0" presId="urn:microsoft.com/office/officeart/2005/8/layout/hList9"/>
    <dgm:cxn modelId="{897A19DF-6A40-40B9-8B7A-97EB3DFCB34C}" type="presParOf" srcId="{8C3F5D79-8D90-4E6B-A3D2-8DBA880A9265}" destId="{352EF9AE-E574-410F-A187-F1D73220039E}" srcOrd="7" destOrd="0" presId="urn:microsoft.com/office/officeart/2005/8/layout/hList9"/>
    <dgm:cxn modelId="{9243F410-881D-4BF5-BA78-0355623576F6}" type="presParOf" srcId="{8C3F5D79-8D90-4E6B-A3D2-8DBA880A9265}" destId="{4D735A97-2B56-4B78-BC05-EC51DA44DEA8}" srcOrd="8" destOrd="0" presId="urn:microsoft.com/office/officeart/2005/8/layout/hList9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83E4F2-2236-4D55-A7BE-76CFC2215247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0A3383F-CE75-4AD5-8B3B-9AF6E13308D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/>
            <a:t>День</a:t>
          </a:r>
          <a:r>
            <a:rPr lang="ru-RU" sz="2000" b="1" baseline="0" dirty="0" smtClean="0"/>
            <a:t> нарколога в образовательных учреждениях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baseline="0" dirty="0" smtClean="0"/>
            <a:t>совместно с сотрудниками </a:t>
          </a:r>
          <a:r>
            <a:rPr lang="ru-RU" sz="2000" b="1" baseline="0" dirty="0" err="1" smtClean="0"/>
            <a:t>КДНиЗП</a:t>
          </a:r>
          <a:endParaRPr lang="ru-RU" sz="2000" b="1" dirty="0"/>
        </a:p>
      </dgm:t>
    </dgm:pt>
    <dgm:pt modelId="{280FF894-2205-46E8-9D24-5D5DED943580}" type="parTrans" cxnId="{85BF215A-B9B5-4689-B862-964E1B8639BF}">
      <dgm:prSet/>
      <dgm:spPr/>
      <dgm:t>
        <a:bodyPr/>
        <a:lstStyle/>
        <a:p>
          <a:endParaRPr lang="ru-RU"/>
        </a:p>
      </dgm:t>
    </dgm:pt>
    <dgm:pt modelId="{8865C55F-660C-4EA4-AA3C-17EE788C3135}" type="sibTrans" cxnId="{85BF215A-B9B5-4689-B862-964E1B8639BF}">
      <dgm:prSet/>
      <dgm:spPr/>
      <dgm:t>
        <a:bodyPr/>
        <a:lstStyle/>
        <a:p>
          <a:endParaRPr lang="ru-RU"/>
        </a:p>
      </dgm:t>
    </dgm:pt>
    <dgm:pt modelId="{E1D61F51-0BE1-4E4F-BEC8-1F1667C8E5B4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u="sng" dirty="0" smtClean="0">
              <a:solidFill>
                <a:schemeClr val="accent2">
                  <a:lumMod val="50000"/>
                </a:schemeClr>
              </a:solidFill>
            </a:rPr>
            <a:t>Цель</a:t>
          </a:r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 - предотвращение перехода подростков от эпизодического употребления к злоупотреблению ПАВ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5A6FA8BF-EA64-4D69-91F5-99ACD24F91CA}" type="parTrans" cxnId="{4E708E37-D075-4EF9-81A9-ECFAC0D7E975}">
      <dgm:prSet/>
      <dgm:spPr/>
      <dgm:t>
        <a:bodyPr/>
        <a:lstStyle/>
        <a:p>
          <a:endParaRPr lang="ru-RU"/>
        </a:p>
      </dgm:t>
    </dgm:pt>
    <dgm:pt modelId="{95193F1F-33B6-4E19-8ADD-D05A4077412E}" type="sibTrans" cxnId="{4E708E37-D075-4EF9-81A9-ECFAC0D7E975}">
      <dgm:prSet/>
      <dgm:spPr/>
      <dgm:t>
        <a:bodyPr/>
        <a:lstStyle/>
        <a:p>
          <a:endParaRPr lang="ru-RU"/>
        </a:p>
      </dgm:t>
    </dgm:pt>
    <dgm:pt modelId="{D0EEA71B-3514-4678-AE63-DC68889AECC7}">
      <dgm:prSet phldrT="[Текст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600" b="1" u="sng" dirty="0" smtClean="0">
              <a:solidFill>
                <a:schemeClr val="accent2">
                  <a:lumMod val="50000"/>
                </a:schemeClr>
              </a:solidFill>
            </a:rPr>
            <a:t>Целевая группа</a:t>
          </a:r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 - несовершеннолетние, состоящие на учете в </a:t>
          </a:r>
          <a:r>
            <a:rPr lang="ru-RU" sz="1600" b="1" dirty="0" err="1" smtClean="0">
              <a:solidFill>
                <a:schemeClr val="accent2">
                  <a:lumMod val="50000"/>
                </a:schemeClr>
              </a:solidFill>
            </a:rPr>
            <a:t>ТКДНиЗП</a:t>
          </a:r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, ПДН МВД, </a:t>
          </a:r>
          <a:r>
            <a:rPr lang="ru-RU" sz="1600" b="1" dirty="0" err="1" smtClean="0">
              <a:solidFill>
                <a:schemeClr val="accent2">
                  <a:lumMod val="50000"/>
                </a:schemeClr>
              </a:solidFill>
            </a:rPr>
            <a:t>внутришкольном</a:t>
          </a:r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 учете, а так же под наблюдением врача-нарколога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4AF7C801-1163-434B-8814-1599A9833513}" type="parTrans" cxnId="{4CEE5161-7C74-4345-84BE-CF25CDE15468}">
      <dgm:prSet/>
      <dgm:spPr/>
      <dgm:t>
        <a:bodyPr/>
        <a:lstStyle/>
        <a:p>
          <a:endParaRPr lang="ru-RU"/>
        </a:p>
      </dgm:t>
    </dgm:pt>
    <dgm:pt modelId="{E370A693-FF57-443D-B904-CCA711927F96}" type="sibTrans" cxnId="{4CEE5161-7C74-4345-84BE-CF25CDE15468}">
      <dgm:prSet/>
      <dgm:spPr/>
      <dgm:t>
        <a:bodyPr/>
        <a:lstStyle/>
        <a:p>
          <a:endParaRPr lang="ru-RU"/>
        </a:p>
      </dgm:t>
    </dgm:pt>
    <dgm:pt modelId="{8372D74A-3C05-4D54-B678-B463CCEC4D73}">
      <dgm:prSet phldrT="[Текст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600" b="1" u="sng" baseline="0" dirty="0" smtClean="0">
              <a:solidFill>
                <a:schemeClr val="accent2">
                  <a:lumMod val="50000"/>
                </a:schemeClr>
              </a:solidFill>
            </a:rPr>
            <a:t>Формы работы</a:t>
          </a:r>
          <a:r>
            <a:rPr lang="ru-RU" sz="1600" b="1" baseline="0" dirty="0" smtClean="0">
              <a:solidFill>
                <a:schemeClr val="accent2">
                  <a:lumMod val="50000"/>
                </a:schemeClr>
              </a:solidFill>
            </a:rPr>
            <a:t> - индивидуальные консультации и групповые превентивные занятия</a:t>
          </a:r>
          <a:endParaRPr lang="ru-RU" sz="1600" b="1" baseline="0" dirty="0">
            <a:solidFill>
              <a:schemeClr val="accent2">
                <a:lumMod val="50000"/>
              </a:schemeClr>
            </a:solidFill>
          </a:endParaRPr>
        </a:p>
      </dgm:t>
    </dgm:pt>
    <dgm:pt modelId="{AB8A5E82-7399-4E93-B72D-17FE3FACD485}" type="parTrans" cxnId="{EF9E6E08-72DB-4AEF-B5C3-9EC014B0C5F2}">
      <dgm:prSet/>
      <dgm:spPr/>
      <dgm:t>
        <a:bodyPr/>
        <a:lstStyle/>
        <a:p>
          <a:endParaRPr lang="ru-RU"/>
        </a:p>
      </dgm:t>
    </dgm:pt>
    <dgm:pt modelId="{5E862FCA-9B89-4F20-968D-8B8173ECCDB4}" type="sibTrans" cxnId="{EF9E6E08-72DB-4AEF-B5C3-9EC014B0C5F2}">
      <dgm:prSet/>
      <dgm:spPr/>
      <dgm:t>
        <a:bodyPr/>
        <a:lstStyle/>
        <a:p>
          <a:endParaRPr lang="ru-RU"/>
        </a:p>
      </dgm:t>
    </dgm:pt>
    <dgm:pt modelId="{4BBF7D57-6F9B-4791-BCEF-4309EC36F81E}" type="pres">
      <dgm:prSet presAssocID="{A383E4F2-2236-4D55-A7BE-76CFC221524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AEACB3-4713-4134-80EE-DBB9038C3973}" type="pres">
      <dgm:prSet presAssocID="{20A3383F-CE75-4AD5-8B3B-9AF6E13308DC}" presName="root" presStyleCnt="0"/>
      <dgm:spPr/>
      <dgm:t>
        <a:bodyPr/>
        <a:lstStyle/>
        <a:p>
          <a:endParaRPr lang="ru-RU"/>
        </a:p>
      </dgm:t>
    </dgm:pt>
    <dgm:pt modelId="{F15EDF64-9BA9-4F96-9B64-AF032B2B55AF}" type="pres">
      <dgm:prSet presAssocID="{20A3383F-CE75-4AD5-8B3B-9AF6E13308DC}" presName="rootComposite" presStyleCnt="0"/>
      <dgm:spPr/>
      <dgm:t>
        <a:bodyPr/>
        <a:lstStyle/>
        <a:p>
          <a:endParaRPr lang="ru-RU"/>
        </a:p>
      </dgm:t>
    </dgm:pt>
    <dgm:pt modelId="{D0BC61A7-5836-438A-808B-4CC5331853A5}" type="pres">
      <dgm:prSet presAssocID="{20A3383F-CE75-4AD5-8B3B-9AF6E13308DC}" presName="rootText" presStyleLbl="node1" presStyleIdx="0" presStyleCnt="1" custScaleX="541736" custScaleY="95370"/>
      <dgm:spPr/>
      <dgm:t>
        <a:bodyPr/>
        <a:lstStyle/>
        <a:p>
          <a:endParaRPr lang="ru-RU"/>
        </a:p>
      </dgm:t>
    </dgm:pt>
    <dgm:pt modelId="{783DF6A7-9102-4E4B-8B34-72586F594C01}" type="pres">
      <dgm:prSet presAssocID="{20A3383F-CE75-4AD5-8B3B-9AF6E13308DC}" presName="rootConnector" presStyleLbl="node1" presStyleIdx="0" presStyleCnt="1"/>
      <dgm:spPr/>
      <dgm:t>
        <a:bodyPr/>
        <a:lstStyle/>
        <a:p>
          <a:endParaRPr lang="ru-RU"/>
        </a:p>
      </dgm:t>
    </dgm:pt>
    <dgm:pt modelId="{C9FFE903-F9D2-47C6-8934-A1949280B4E5}" type="pres">
      <dgm:prSet presAssocID="{20A3383F-CE75-4AD5-8B3B-9AF6E13308DC}" presName="childShape" presStyleCnt="0"/>
      <dgm:spPr/>
      <dgm:t>
        <a:bodyPr/>
        <a:lstStyle/>
        <a:p>
          <a:endParaRPr lang="ru-RU"/>
        </a:p>
      </dgm:t>
    </dgm:pt>
    <dgm:pt modelId="{B6C88F8A-7ED4-4452-B3C5-B1057393CAD0}" type="pres">
      <dgm:prSet presAssocID="{5A6FA8BF-EA64-4D69-91F5-99ACD24F91CA}" presName="Name13" presStyleLbl="parChTrans1D2" presStyleIdx="0" presStyleCnt="3"/>
      <dgm:spPr/>
      <dgm:t>
        <a:bodyPr/>
        <a:lstStyle/>
        <a:p>
          <a:endParaRPr lang="ru-RU"/>
        </a:p>
      </dgm:t>
    </dgm:pt>
    <dgm:pt modelId="{F8691126-17F9-4287-A567-68276592C475}" type="pres">
      <dgm:prSet presAssocID="{E1D61F51-0BE1-4E4F-BEC8-1F1667C8E5B4}" presName="childText" presStyleLbl="bgAcc1" presStyleIdx="0" presStyleCnt="3" custScaleX="706276" custScaleY="97424" custLinFactNeighborY="-3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1AE9BA-AEFA-4C34-BA5C-799344691006}" type="pres">
      <dgm:prSet presAssocID="{4AF7C801-1163-434B-8814-1599A9833513}" presName="Name13" presStyleLbl="parChTrans1D2" presStyleIdx="1" presStyleCnt="3"/>
      <dgm:spPr/>
      <dgm:t>
        <a:bodyPr/>
        <a:lstStyle/>
        <a:p>
          <a:endParaRPr lang="ru-RU"/>
        </a:p>
      </dgm:t>
    </dgm:pt>
    <dgm:pt modelId="{A3EA1AB8-445F-403E-A289-24F25A4F3BD3}" type="pres">
      <dgm:prSet presAssocID="{D0EEA71B-3514-4678-AE63-DC68889AECC7}" presName="childText" presStyleLbl="bgAcc1" presStyleIdx="1" presStyleCnt="3" custScaleX="705527" custScaleY="81349" custLinFactNeighborY="-3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189B4-1344-4DE2-9303-40ED6DB90E8A}" type="pres">
      <dgm:prSet presAssocID="{AB8A5E82-7399-4E93-B72D-17FE3FACD485}" presName="Name13" presStyleLbl="parChTrans1D2" presStyleIdx="2" presStyleCnt="3"/>
      <dgm:spPr/>
      <dgm:t>
        <a:bodyPr/>
        <a:lstStyle/>
        <a:p>
          <a:endParaRPr lang="ru-RU"/>
        </a:p>
      </dgm:t>
    </dgm:pt>
    <dgm:pt modelId="{1B64C9EC-E0E7-43D7-A6D0-5C71A3AABF63}" type="pres">
      <dgm:prSet presAssocID="{8372D74A-3C05-4D54-B678-B463CCEC4D73}" presName="childText" presStyleLbl="bgAcc1" presStyleIdx="2" presStyleCnt="3" custScaleX="706275" custScaleY="78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9E6E08-72DB-4AEF-B5C3-9EC014B0C5F2}" srcId="{20A3383F-CE75-4AD5-8B3B-9AF6E13308DC}" destId="{8372D74A-3C05-4D54-B678-B463CCEC4D73}" srcOrd="2" destOrd="0" parTransId="{AB8A5E82-7399-4E93-B72D-17FE3FACD485}" sibTransId="{5E862FCA-9B89-4F20-968D-8B8173ECCDB4}"/>
    <dgm:cxn modelId="{85BF215A-B9B5-4689-B862-964E1B8639BF}" srcId="{A383E4F2-2236-4D55-A7BE-76CFC2215247}" destId="{20A3383F-CE75-4AD5-8B3B-9AF6E13308DC}" srcOrd="0" destOrd="0" parTransId="{280FF894-2205-46E8-9D24-5D5DED943580}" sibTransId="{8865C55F-660C-4EA4-AA3C-17EE788C3135}"/>
    <dgm:cxn modelId="{4CEE5161-7C74-4345-84BE-CF25CDE15468}" srcId="{20A3383F-CE75-4AD5-8B3B-9AF6E13308DC}" destId="{D0EEA71B-3514-4678-AE63-DC68889AECC7}" srcOrd="1" destOrd="0" parTransId="{4AF7C801-1163-434B-8814-1599A9833513}" sibTransId="{E370A693-FF57-443D-B904-CCA711927F96}"/>
    <dgm:cxn modelId="{4E708E37-D075-4EF9-81A9-ECFAC0D7E975}" srcId="{20A3383F-CE75-4AD5-8B3B-9AF6E13308DC}" destId="{E1D61F51-0BE1-4E4F-BEC8-1F1667C8E5B4}" srcOrd="0" destOrd="0" parTransId="{5A6FA8BF-EA64-4D69-91F5-99ACD24F91CA}" sibTransId="{95193F1F-33B6-4E19-8ADD-D05A4077412E}"/>
    <dgm:cxn modelId="{6048A86A-CE1A-45B6-8194-5BB28A495C41}" type="presOf" srcId="{5A6FA8BF-EA64-4D69-91F5-99ACD24F91CA}" destId="{B6C88F8A-7ED4-4452-B3C5-B1057393CAD0}" srcOrd="0" destOrd="0" presId="urn:microsoft.com/office/officeart/2005/8/layout/hierarchy3"/>
    <dgm:cxn modelId="{DA1308FE-5517-4072-828C-A17BF2AC073D}" type="presOf" srcId="{E1D61F51-0BE1-4E4F-BEC8-1F1667C8E5B4}" destId="{F8691126-17F9-4287-A567-68276592C475}" srcOrd="0" destOrd="0" presId="urn:microsoft.com/office/officeart/2005/8/layout/hierarchy3"/>
    <dgm:cxn modelId="{C1AAC35A-A7E0-4AFB-9577-7A5BCC506DB5}" type="presOf" srcId="{AB8A5E82-7399-4E93-B72D-17FE3FACD485}" destId="{175189B4-1344-4DE2-9303-40ED6DB90E8A}" srcOrd="0" destOrd="0" presId="urn:microsoft.com/office/officeart/2005/8/layout/hierarchy3"/>
    <dgm:cxn modelId="{83CC53A6-33A3-4E48-A756-F563A3D8C846}" type="presOf" srcId="{A383E4F2-2236-4D55-A7BE-76CFC2215247}" destId="{4BBF7D57-6F9B-4791-BCEF-4309EC36F81E}" srcOrd="0" destOrd="0" presId="urn:microsoft.com/office/officeart/2005/8/layout/hierarchy3"/>
    <dgm:cxn modelId="{6D9F20A8-713B-4F68-A745-6A5013439878}" type="presOf" srcId="{20A3383F-CE75-4AD5-8B3B-9AF6E13308DC}" destId="{783DF6A7-9102-4E4B-8B34-72586F594C01}" srcOrd="1" destOrd="0" presId="urn:microsoft.com/office/officeart/2005/8/layout/hierarchy3"/>
    <dgm:cxn modelId="{F4FF1ABA-6FB4-46B2-B644-9AD5E405F6F8}" type="presOf" srcId="{20A3383F-CE75-4AD5-8B3B-9AF6E13308DC}" destId="{D0BC61A7-5836-438A-808B-4CC5331853A5}" srcOrd="0" destOrd="0" presId="urn:microsoft.com/office/officeart/2005/8/layout/hierarchy3"/>
    <dgm:cxn modelId="{E38F3CC6-78D7-48E7-8676-D2C00E468901}" type="presOf" srcId="{D0EEA71B-3514-4678-AE63-DC68889AECC7}" destId="{A3EA1AB8-445F-403E-A289-24F25A4F3BD3}" srcOrd="0" destOrd="0" presId="urn:microsoft.com/office/officeart/2005/8/layout/hierarchy3"/>
    <dgm:cxn modelId="{D3B858CA-206E-433A-B3A9-36283A894158}" type="presOf" srcId="{4AF7C801-1163-434B-8814-1599A9833513}" destId="{B71AE9BA-AEFA-4C34-BA5C-799344691006}" srcOrd="0" destOrd="0" presId="urn:microsoft.com/office/officeart/2005/8/layout/hierarchy3"/>
    <dgm:cxn modelId="{E71534CA-E9A0-4075-B735-F3BC8B213D75}" type="presOf" srcId="{8372D74A-3C05-4D54-B678-B463CCEC4D73}" destId="{1B64C9EC-E0E7-43D7-A6D0-5C71A3AABF63}" srcOrd="0" destOrd="0" presId="urn:microsoft.com/office/officeart/2005/8/layout/hierarchy3"/>
    <dgm:cxn modelId="{FE30E00A-0921-4833-966C-5F58CF4B79B1}" type="presParOf" srcId="{4BBF7D57-6F9B-4791-BCEF-4309EC36F81E}" destId="{36AEACB3-4713-4134-80EE-DBB9038C3973}" srcOrd="0" destOrd="0" presId="urn:microsoft.com/office/officeart/2005/8/layout/hierarchy3"/>
    <dgm:cxn modelId="{956D3B8A-7C0D-494B-8BAA-B18771157A55}" type="presParOf" srcId="{36AEACB3-4713-4134-80EE-DBB9038C3973}" destId="{F15EDF64-9BA9-4F96-9B64-AF032B2B55AF}" srcOrd="0" destOrd="0" presId="urn:microsoft.com/office/officeart/2005/8/layout/hierarchy3"/>
    <dgm:cxn modelId="{A7491369-DAB0-4721-8F65-2400BC0EE8FA}" type="presParOf" srcId="{F15EDF64-9BA9-4F96-9B64-AF032B2B55AF}" destId="{D0BC61A7-5836-438A-808B-4CC5331853A5}" srcOrd="0" destOrd="0" presId="urn:microsoft.com/office/officeart/2005/8/layout/hierarchy3"/>
    <dgm:cxn modelId="{78566857-C97D-4D91-8039-0E2C82D00FAA}" type="presParOf" srcId="{F15EDF64-9BA9-4F96-9B64-AF032B2B55AF}" destId="{783DF6A7-9102-4E4B-8B34-72586F594C01}" srcOrd="1" destOrd="0" presId="urn:microsoft.com/office/officeart/2005/8/layout/hierarchy3"/>
    <dgm:cxn modelId="{E4C216ED-8D0C-4FCC-A9A0-3387486F86A9}" type="presParOf" srcId="{36AEACB3-4713-4134-80EE-DBB9038C3973}" destId="{C9FFE903-F9D2-47C6-8934-A1949280B4E5}" srcOrd="1" destOrd="0" presId="urn:microsoft.com/office/officeart/2005/8/layout/hierarchy3"/>
    <dgm:cxn modelId="{9E88AB5F-0B96-4067-A778-16E844E18D5C}" type="presParOf" srcId="{C9FFE903-F9D2-47C6-8934-A1949280B4E5}" destId="{B6C88F8A-7ED4-4452-B3C5-B1057393CAD0}" srcOrd="0" destOrd="0" presId="urn:microsoft.com/office/officeart/2005/8/layout/hierarchy3"/>
    <dgm:cxn modelId="{90426621-6DDB-423C-B3A0-A703D6EA797F}" type="presParOf" srcId="{C9FFE903-F9D2-47C6-8934-A1949280B4E5}" destId="{F8691126-17F9-4287-A567-68276592C475}" srcOrd="1" destOrd="0" presId="urn:microsoft.com/office/officeart/2005/8/layout/hierarchy3"/>
    <dgm:cxn modelId="{E3CD0AC0-560E-4759-9CFF-B99EDDEF948C}" type="presParOf" srcId="{C9FFE903-F9D2-47C6-8934-A1949280B4E5}" destId="{B71AE9BA-AEFA-4C34-BA5C-799344691006}" srcOrd="2" destOrd="0" presId="urn:microsoft.com/office/officeart/2005/8/layout/hierarchy3"/>
    <dgm:cxn modelId="{0CD9F736-2834-4018-9722-A12F304CC512}" type="presParOf" srcId="{C9FFE903-F9D2-47C6-8934-A1949280B4E5}" destId="{A3EA1AB8-445F-403E-A289-24F25A4F3BD3}" srcOrd="3" destOrd="0" presId="urn:microsoft.com/office/officeart/2005/8/layout/hierarchy3"/>
    <dgm:cxn modelId="{27289429-2748-431E-95C5-BCA5A7D36E8B}" type="presParOf" srcId="{C9FFE903-F9D2-47C6-8934-A1949280B4E5}" destId="{175189B4-1344-4DE2-9303-40ED6DB90E8A}" srcOrd="4" destOrd="0" presId="urn:microsoft.com/office/officeart/2005/8/layout/hierarchy3"/>
    <dgm:cxn modelId="{95EF2F46-6121-468D-BD1E-FF69986CAB97}" type="presParOf" srcId="{C9FFE903-F9D2-47C6-8934-A1949280B4E5}" destId="{1B64C9EC-E0E7-43D7-A6D0-5C71A3AABF63}" srcOrd="5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C4FB27-E5C6-4EB5-AE3D-54E6B699CAC6}">
      <dsp:nvSpPr>
        <dsp:cNvPr id="0" name=""/>
        <dsp:cNvSpPr/>
      </dsp:nvSpPr>
      <dsp:spPr>
        <a:xfrm>
          <a:off x="481790" y="1665740"/>
          <a:ext cx="3274417" cy="57454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1. Амбулаторное отделение г.Ярославль (2 нарколога, 4спец-та по соц.работе, 1 психолог)</a:t>
          </a:r>
          <a:endParaRPr lang="ru-RU" sz="1200" b="1" kern="1200" dirty="0"/>
        </a:p>
      </dsp:txBody>
      <dsp:txXfrm>
        <a:off x="1005697" y="1665740"/>
        <a:ext cx="2750510" cy="574543"/>
      </dsp:txXfrm>
    </dsp:sp>
    <dsp:sp modelId="{9719827D-1814-485E-B658-1FDA8BB8EE3F}">
      <dsp:nvSpPr>
        <dsp:cNvPr id="0" name=""/>
        <dsp:cNvSpPr/>
      </dsp:nvSpPr>
      <dsp:spPr>
        <a:xfrm>
          <a:off x="486787" y="2339111"/>
          <a:ext cx="3269420" cy="341014"/>
        </a:xfrm>
        <a:prstGeom prst="rect">
          <a:avLst/>
        </a:prstGeom>
        <a:solidFill>
          <a:schemeClr val="accent4">
            <a:tint val="40000"/>
            <a:alpha val="90000"/>
            <a:hueOff val="-917486"/>
            <a:satOff val="6021"/>
            <a:lumOff val="35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917486"/>
              <a:satOff val="6021"/>
              <a:lumOff val="3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2. Телефон доверия 72-14-22</a:t>
          </a:r>
          <a:endParaRPr lang="ru-RU" sz="1200" b="1" kern="1200" dirty="0"/>
        </a:p>
      </dsp:txBody>
      <dsp:txXfrm>
        <a:off x="1009895" y="2339111"/>
        <a:ext cx="2746313" cy="341014"/>
      </dsp:txXfrm>
    </dsp:sp>
    <dsp:sp modelId="{E936ED34-BC13-44FC-B3CF-E94274E3F668}">
      <dsp:nvSpPr>
        <dsp:cNvPr id="0" name=""/>
        <dsp:cNvSpPr/>
      </dsp:nvSpPr>
      <dsp:spPr>
        <a:xfrm>
          <a:off x="475299" y="2750865"/>
          <a:ext cx="3280908" cy="844012"/>
        </a:xfrm>
        <a:prstGeom prst="rect">
          <a:avLst/>
        </a:prstGeom>
        <a:solidFill>
          <a:schemeClr val="accent4">
            <a:tint val="40000"/>
            <a:alpha val="90000"/>
            <a:hueOff val="-1834971"/>
            <a:satOff val="12042"/>
            <a:lumOff val="7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834971"/>
              <a:satOff val="12042"/>
              <a:lumOff val="7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3. Амбулаторная детско-подростковая служба в г. Рыбинске (1 нарколог, 2 психолога, 1 соц.работник)</a:t>
          </a:r>
          <a:endParaRPr lang="ru-RU" sz="1200" b="1" kern="1200" dirty="0"/>
        </a:p>
      </dsp:txBody>
      <dsp:txXfrm>
        <a:off x="1000245" y="2750865"/>
        <a:ext cx="2755963" cy="844012"/>
      </dsp:txXfrm>
    </dsp:sp>
    <dsp:sp modelId="{C42FF092-3094-4F9F-97EA-CB37B614EF16}">
      <dsp:nvSpPr>
        <dsp:cNvPr id="0" name=""/>
        <dsp:cNvSpPr/>
      </dsp:nvSpPr>
      <dsp:spPr>
        <a:xfrm>
          <a:off x="475299" y="3660829"/>
          <a:ext cx="3280908" cy="492644"/>
        </a:xfrm>
        <a:prstGeom prst="rect">
          <a:avLst/>
        </a:prstGeom>
        <a:solidFill>
          <a:schemeClr val="accent4">
            <a:tint val="40000"/>
            <a:alpha val="90000"/>
            <a:hueOff val="-2752457"/>
            <a:satOff val="18063"/>
            <a:lumOff val="1062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752457"/>
              <a:satOff val="18063"/>
              <a:lumOff val="10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4. Детский психиатр-нарколог </a:t>
          </a:r>
          <a:r>
            <a:rPr lang="ru-RU" sz="1200" b="1" kern="1200" dirty="0" err="1" smtClean="0"/>
            <a:t>Тутаевская</a:t>
          </a:r>
          <a:r>
            <a:rPr lang="ru-RU" sz="1200" b="1" kern="1200" dirty="0" smtClean="0"/>
            <a:t> ЦРБ</a:t>
          </a:r>
          <a:endParaRPr lang="ru-RU" sz="1200" b="1" kern="1200" dirty="0"/>
        </a:p>
      </dsp:txBody>
      <dsp:txXfrm>
        <a:off x="1000245" y="3660829"/>
        <a:ext cx="2755963" cy="492644"/>
      </dsp:txXfrm>
    </dsp:sp>
    <dsp:sp modelId="{3F150DF8-0F34-43A1-BB72-33CD7464150C}">
      <dsp:nvSpPr>
        <dsp:cNvPr id="0" name=""/>
        <dsp:cNvSpPr/>
      </dsp:nvSpPr>
      <dsp:spPr>
        <a:xfrm>
          <a:off x="480914" y="4223581"/>
          <a:ext cx="3275293" cy="667898"/>
        </a:xfrm>
        <a:prstGeom prst="rect">
          <a:avLst/>
        </a:prstGeom>
        <a:solidFill>
          <a:schemeClr val="accent4">
            <a:tint val="40000"/>
            <a:alpha val="90000"/>
            <a:hueOff val="-3669943"/>
            <a:satOff val="24084"/>
            <a:lumOff val="1416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669943"/>
              <a:satOff val="24084"/>
              <a:lumOff val="141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5. По 0,5 ставки детского психиатра-нарколога в </a:t>
          </a:r>
          <a:r>
            <a:rPr lang="ru-RU" sz="1200" b="1" kern="1200" dirty="0" err="1" smtClean="0"/>
            <a:t>Ростовской,Угличской</a:t>
          </a:r>
          <a:r>
            <a:rPr lang="ru-RU" sz="1200" b="1" kern="1200" dirty="0" smtClean="0"/>
            <a:t>, </a:t>
          </a:r>
          <a:r>
            <a:rPr lang="ru-RU" sz="1200" b="1" kern="1200" dirty="0" err="1" smtClean="0"/>
            <a:t>Переславской</a:t>
          </a:r>
          <a:r>
            <a:rPr lang="ru-RU" sz="1200" b="1" kern="1200" dirty="0" smtClean="0"/>
            <a:t> и </a:t>
          </a:r>
          <a:r>
            <a:rPr lang="ru-RU" sz="1200" b="1" kern="1200" dirty="0" err="1" smtClean="0"/>
            <a:t>Даниловской</a:t>
          </a:r>
          <a:r>
            <a:rPr lang="ru-RU" sz="1200" b="1" kern="1200" dirty="0" smtClean="0"/>
            <a:t> ЦРБ</a:t>
          </a:r>
          <a:endParaRPr lang="ru-RU" sz="1200" b="1" kern="1200" dirty="0"/>
        </a:p>
      </dsp:txBody>
      <dsp:txXfrm>
        <a:off x="1004961" y="4223581"/>
        <a:ext cx="2751246" cy="667898"/>
      </dsp:txXfrm>
    </dsp:sp>
    <dsp:sp modelId="{B9D0ABBD-A82E-4F30-BB53-A45079FEBC4C}">
      <dsp:nvSpPr>
        <dsp:cNvPr id="0" name=""/>
        <dsp:cNvSpPr/>
      </dsp:nvSpPr>
      <dsp:spPr>
        <a:xfrm>
          <a:off x="465048" y="4992148"/>
          <a:ext cx="3291160" cy="855118"/>
        </a:xfrm>
        <a:prstGeom prst="rect">
          <a:avLst/>
        </a:prstGeom>
        <a:solidFill>
          <a:schemeClr val="accent4">
            <a:tint val="40000"/>
            <a:alpha val="90000"/>
            <a:hueOff val="-4587428"/>
            <a:satOff val="30105"/>
            <a:lumOff val="177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4587428"/>
              <a:satOff val="30105"/>
              <a:lumOff val="17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6. Остальные ЦРБ – помощь несовершеннолетним оказывают районные наркологи</a:t>
          </a:r>
          <a:endParaRPr lang="ru-RU" sz="1200" b="1" kern="1200" dirty="0"/>
        </a:p>
      </dsp:txBody>
      <dsp:txXfrm>
        <a:off x="991633" y="4992148"/>
        <a:ext cx="2764574" cy="855118"/>
      </dsp:txXfrm>
    </dsp:sp>
    <dsp:sp modelId="{D18966D5-8595-40DB-8875-C23F13D28C12}">
      <dsp:nvSpPr>
        <dsp:cNvPr id="0" name=""/>
        <dsp:cNvSpPr/>
      </dsp:nvSpPr>
      <dsp:spPr>
        <a:xfrm>
          <a:off x="657373" y="463285"/>
          <a:ext cx="2890969" cy="109429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Амбулаторная помощь</a:t>
          </a:r>
          <a:endParaRPr lang="ru-RU" sz="2200" b="1" kern="1200" dirty="0"/>
        </a:p>
      </dsp:txBody>
      <dsp:txXfrm>
        <a:off x="657373" y="463285"/>
        <a:ext cx="2890969" cy="1094298"/>
      </dsp:txXfrm>
    </dsp:sp>
    <dsp:sp modelId="{5CE786F2-4A2B-404C-9A70-13292548D8D7}">
      <dsp:nvSpPr>
        <dsp:cNvPr id="0" name=""/>
        <dsp:cNvSpPr/>
      </dsp:nvSpPr>
      <dsp:spPr>
        <a:xfrm>
          <a:off x="5330821" y="1773644"/>
          <a:ext cx="3286710" cy="1497483"/>
        </a:xfrm>
        <a:prstGeom prst="rect">
          <a:avLst/>
        </a:prstGeom>
        <a:solidFill>
          <a:schemeClr val="accent4">
            <a:tint val="40000"/>
            <a:alpha val="90000"/>
            <a:hueOff val="-5504913"/>
            <a:satOff val="36126"/>
            <a:lumOff val="212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5504913"/>
              <a:satOff val="36126"/>
              <a:lumOff val="21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1. ЯОКНБ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-  Стационарный блок (6 коек) в реабилитационном отделении (</a:t>
          </a:r>
          <a:r>
            <a:rPr lang="ru-RU" sz="1200" b="1" kern="1200" dirty="0" smtClean="0"/>
            <a:t>ул.Главная, 8</a:t>
          </a:r>
          <a:r>
            <a:rPr lang="ru-RU" sz="1400" b="1" kern="1200" dirty="0" smtClean="0"/>
            <a:t>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-   Палата (4 койки) в женском отделении (</a:t>
          </a:r>
          <a:r>
            <a:rPr lang="ru-RU" sz="1200" b="1" kern="1200" dirty="0" smtClean="0"/>
            <a:t>ул.Кудрявцева, 12</a:t>
          </a:r>
          <a:r>
            <a:rPr lang="ru-RU" sz="1400" b="1" kern="1200" dirty="0" smtClean="0"/>
            <a:t>)</a:t>
          </a:r>
          <a:endParaRPr lang="ru-RU" sz="1400" b="1" kern="1200" dirty="0"/>
        </a:p>
      </dsp:txBody>
      <dsp:txXfrm>
        <a:off x="5856694" y="1773644"/>
        <a:ext cx="2760836" cy="1497483"/>
      </dsp:txXfrm>
    </dsp:sp>
    <dsp:sp modelId="{73D8E816-287F-4F65-AFBB-AD248BD480FA}">
      <dsp:nvSpPr>
        <dsp:cNvPr id="0" name=""/>
        <dsp:cNvSpPr/>
      </dsp:nvSpPr>
      <dsp:spPr>
        <a:xfrm>
          <a:off x="5330833" y="3478355"/>
          <a:ext cx="3331360" cy="1432916"/>
        </a:xfrm>
        <a:prstGeom prst="rect">
          <a:avLst/>
        </a:prstGeom>
        <a:solidFill>
          <a:schemeClr val="accent4">
            <a:tint val="40000"/>
            <a:alpha val="90000"/>
            <a:hueOff val="-6422399"/>
            <a:satOff val="42147"/>
            <a:lumOff val="247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6422399"/>
              <a:satOff val="42147"/>
              <a:lumOff val="24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2. Неотложная помощь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-  Реанимационное отделение ДКБ № 3 (</a:t>
          </a:r>
          <a:r>
            <a:rPr lang="ru-RU" sz="1400" b="1" i="1" kern="1200" dirty="0" smtClean="0"/>
            <a:t>до 16 лет</a:t>
          </a:r>
          <a:r>
            <a:rPr lang="ru-RU" sz="1400" b="1" kern="1200" dirty="0" smtClean="0"/>
            <a:t>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-   Отделение неотложных состояний ЯОКНБ (</a:t>
          </a:r>
          <a:r>
            <a:rPr lang="ru-RU" sz="1200" b="1" kern="1200" dirty="0" smtClean="0"/>
            <a:t>ул.Радищева, 20</a:t>
          </a:r>
          <a:r>
            <a:rPr lang="ru-RU" sz="1400" b="1" kern="1200" dirty="0" smtClean="0"/>
            <a:t>)               (</a:t>
          </a:r>
          <a:r>
            <a:rPr lang="ru-RU" sz="1400" b="1" i="1" kern="1200" dirty="0" smtClean="0"/>
            <a:t>старше 16 лет</a:t>
          </a:r>
          <a:r>
            <a:rPr lang="ru-RU" sz="1400" b="1" kern="1200" dirty="0" smtClean="0"/>
            <a:t>)</a:t>
          </a:r>
          <a:endParaRPr lang="ru-RU" sz="1400" b="1" kern="1200" dirty="0"/>
        </a:p>
      </dsp:txBody>
      <dsp:txXfrm>
        <a:off x="5863851" y="3478355"/>
        <a:ext cx="2798343" cy="1432916"/>
      </dsp:txXfrm>
    </dsp:sp>
    <dsp:sp modelId="{4D735A97-2B56-4B78-BC05-EC51DA44DEA8}">
      <dsp:nvSpPr>
        <dsp:cNvPr id="0" name=""/>
        <dsp:cNvSpPr/>
      </dsp:nvSpPr>
      <dsp:spPr>
        <a:xfrm>
          <a:off x="5537938" y="463285"/>
          <a:ext cx="2907418" cy="1090777"/>
        </a:xfrm>
        <a:prstGeom prst="ellipse">
          <a:avLst/>
        </a:prstGeom>
        <a:gradFill rotWithShape="0">
          <a:gsLst>
            <a:gs pos="0">
              <a:schemeClr val="accent4">
                <a:hueOff val="-6031141"/>
                <a:satOff val="42105"/>
                <a:lumOff val="4509"/>
                <a:alphaOff val="0"/>
                <a:shade val="51000"/>
                <a:satMod val="130000"/>
              </a:schemeClr>
            </a:gs>
            <a:gs pos="80000">
              <a:schemeClr val="accent4">
                <a:hueOff val="-6031141"/>
                <a:satOff val="42105"/>
                <a:lumOff val="4509"/>
                <a:alphaOff val="0"/>
                <a:shade val="93000"/>
                <a:satMod val="130000"/>
              </a:schemeClr>
            </a:gs>
            <a:gs pos="100000">
              <a:schemeClr val="accent4">
                <a:hueOff val="-6031141"/>
                <a:satOff val="42105"/>
                <a:lumOff val="45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Стационарная помощь</a:t>
          </a:r>
          <a:endParaRPr lang="ru-RU" sz="2600" b="1" kern="1200" dirty="0"/>
        </a:p>
      </dsp:txBody>
      <dsp:txXfrm>
        <a:off x="5537938" y="463285"/>
        <a:ext cx="2907418" cy="109077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BC61A7-5836-438A-808B-4CC5331853A5}">
      <dsp:nvSpPr>
        <dsp:cNvPr id="0" name=""/>
        <dsp:cNvSpPr/>
      </dsp:nvSpPr>
      <dsp:spPr>
        <a:xfrm>
          <a:off x="2053" y="147393"/>
          <a:ext cx="7036385" cy="6193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/>
            <a:t>День</a:t>
          </a:r>
          <a:r>
            <a:rPr lang="ru-RU" sz="2000" b="1" kern="1200" baseline="0" dirty="0" smtClean="0"/>
            <a:t> нарколога в образовательных учреждениях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baseline="0" dirty="0" smtClean="0"/>
            <a:t>совместно с сотрудниками </a:t>
          </a:r>
          <a:r>
            <a:rPr lang="ru-RU" sz="2000" b="1" kern="1200" baseline="0" dirty="0" err="1" smtClean="0"/>
            <a:t>КДНиЗП</a:t>
          </a:r>
          <a:endParaRPr lang="ru-RU" sz="2000" b="1" kern="1200" dirty="0"/>
        </a:p>
      </dsp:txBody>
      <dsp:txXfrm>
        <a:off x="2053" y="147393"/>
        <a:ext cx="7036385" cy="619360"/>
      </dsp:txXfrm>
    </dsp:sp>
    <dsp:sp modelId="{B6C88F8A-7ED4-4452-B3C5-B1057393CAD0}">
      <dsp:nvSpPr>
        <dsp:cNvPr id="0" name=""/>
        <dsp:cNvSpPr/>
      </dsp:nvSpPr>
      <dsp:spPr>
        <a:xfrm>
          <a:off x="705692" y="766754"/>
          <a:ext cx="703638" cy="454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769"/>
              </a:lnTo>
              <a:lnTo>
                <a:pt x="703638" y="45476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691126-17F9-4287-A567-68276592C475}">
      <dsp:nvSpPr>
        <dsp:cNvPr id="0" name=""/>
        <dsp:cNvSpPr/>
      </dsp:nvSpPr>
      <dsp:spPr>
        <a:xfrm>
          <a:off x="1409330" y="905173"/>
          <a:ext cx="7338821" cy="632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u="sng" kern="1200" dirty="0" smtClean="0">
              <a:solidFill>
                <a:schemeClr val="accent2">
                  <a:lumMod val="50000"/>
                </a:schemeClr>
              </a:solidFill>
            </a:rPr>
            <a:t>Цель</a:t>
          </a: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</a:rPr>
            <a:t> - предотвращение перехода подростков от эпизодического употребления к злоупотреблению ПАВ</a:t>
          </a:r>
          <a:endParaRPr lang="ru-RU" sz="16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409330" y="905173"/>
        <a:ext cx="7338821" cy="632700"/>
      </dsp:txXfrm>
    </dsp:sp>
    <dsp:sp modelId="{B71AE9BA-AEFA-4C34-BA5C-799344691006}">
      <dsp:nvSpPr>
        <dsp:cNvPr id="0" name=""/>
        <dsp:cNvSpPr/>
      </dsp:nvSpPr>
      <dsp:spPr>
        <a:xfrm>
          <a:off x="705692" y="766754"/>
          <a:ext cx="703638" cy="1197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628"/>
              </a:lnTo>
              <a:lnTo>
                <a:pt x="703638" y="119762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A1AB8-445F-403E-A289-24F25A4F3BD3}">
      <dsp:nvSpPr>
        <dsp:cNvPr id="0" name=""/>
        <dsp:cNvSpPr/>
      </dsp:nvSpPr>
      <dsp:spPr>
        <a:xfrm>
          <a:off x="1409330" y="1700230"/>
          <a:ext cx="7331039" cy="5283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015570"/>
              <a:satOff val="21052"/>
              <a:lumOff val="2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u="sng" kern="1200" dirty="0" smtClean="0">
              <a:solidFill>
                <a:schemeClr val="accent2">
                  <a:lumMod val="50000"/>
                </a:schemeClr>
              </a:solidFill>
            </a:rPr>
            <a:t>Целевая группа</a:t>
          </a: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</a:rPr>
            <a:t> - несовершеннолетние, состоящие на учете в </a:t>
          </a:r>
          <a:r>
            <a:rPr lang="ru-RU" sz="1600" b="1" kern="1200" dirty="0" err="1" smtClean="0">
              <a:solidFill>
                <a:schemeClr val="accent2">
                  <a:lumMod val="50000"/>
                </a:schemeClr>
              </a:solidFill>
            </a:rPr>
            <a:t>ТКДНиЗП</a:t>
          </a: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</a:rPr>
            <a:t>, ПДН МВД, </a:t>
          </a:r>
          <a:r>
            <a:rPr lang="ru-RU" sz="1600" b="1" kern="1200" dirty="0" err="1" smtClean="0">
              <a:solidFill>
                <a:schemeClr val="accent2">
                  <a:lumMod val="50000"/>
                </a:schemeClr>
              </a:solidFill>
            </a:rPr>
            <a:t>внутришкольном</a:t>
          </a: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</a:rPr>
            <a:t> учете, а так же под наблюдением врача-нарколога</a:t>
          </a:r>
          <a:endParaRPr lang="ru-RU" sz="16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409330" y="1700230"/>
        <a:ext cx="7331039" cy="528304"/>
      </dsp:txXfrm>
    </dsp:sp>
    <dsp:sp modelId="{175189B4-1344-4DE2-9303-40ED6DB90E8A}">
      <dsp:nvSpPr>
        <dsp:cNvPr id="0" name=""/>
        <dsp:cNvSpPr/>
      </dsp:nvSpPr>
      <dsp:spPr>
        <a:xfrm>
          <a:off x="705692" y="766754"/>
          <a:ext cx="703638" cy="1902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2584"/>
              </a:lnTo>
              <a:lnTo>
                <a:pt x="703638" y="190258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4C9EC-E0E7-43D7-A6D0-5C71A3AABF63}">
      <dsp:nvSpPr>
        <dsp:cNvPr id="0" name=""/>
        <dsp:cNvSpPr/>
      </dsp:nvSpPr>
      <dsp:spPr>
        <a:xfrm>
          <a:off x="1409330" y="2414830"/>
          <a:ext cx="7338811" cy="509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6031141"/>
              <a:satOff val="42105"/>
              <a:lumOff val="45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u="sng" kern="1200" baseline="0" dirty="0" smtClean="0">
              <a:solidFill>
                <a:schemeClr val="accent2">
                  <a:lumMod val="50000"/>
                </a:schemeClr>
              </a:solidFill>
            </a:rPr>
            <a:t>Формы работы</a:t>
          </a:r>
          <a:r>
            <a:rPr lang="ru-RU" sz="1600" b="1" kern="1200" baseline="0" dirty="0" smtClean="0">
              <a:solidFill>
                <a:schemeClr val="accent2">
                  <a:lumMod val="50000"/>
                </a:schemeClr>
              </a:solidFill>
            </a:rPr>
            <a:t> - индивидуальные консультации и групповые превентивные занятия</a:t>
          </a:r>
          <a:endParaRPr lang="ru-RU" sz="1600" b="1" kern="1200" baseline="0" dirty="0">
            <a:solidFill>
              <a:schemeClr val="accent2">
                <a:lumMod val="50000"/>
              </a:schemeClr>
            </a:solidFill>
          </a:endParaRPr>
        </a:p>
      </dsp:txBody>
      <dsp:txXfrm>
        <a:off x="1409330" y="2414830"/>
        <a:ext cx="7338811" cy="509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0.21992</cdr:x>
      <cdr:y>0.053</cdr:y>
    </cdr:from>
    <cdr:to>
      <cdr:x>0.28373</cdr:x>
      <cdr:y>0.10375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71702" y="214314"/>
          <a:ext cx="603654" cy="3657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0.28654</cdr:x>
      <cdr:y>0.063</cdr:y>
    </cdr:from>
    <cdr:to>
      <cdr:x>0.35954</cdr:x>
      <cdr:y>0.10759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86082" y="285752"/>
          <a:ext cx="717952" cy="3205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0.36838</cdr:x>
      <cdr:y>0.063</cdr:y>
    </cdr:from>
    <cdr:to>
      <cdr:x>0.42434</cdr:x>
      <cdr:y>0.09912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571900" y="285752"/>
          <a:ext cx="561947" cy="2592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0.45668</cdr:x>
      <cdr:y>0.08799</cdr:y>
    </cdr:from>
    <cdr:to>
      <cdr:x>0.51749</cdr:x>
      <cdr:y>0.14524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338832"/>
          <a:ext cx="540358" cy="2467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0.54225</cdr:x>
      <cdr:y>0.06784</cdr:y>
    </cdr:from>
    <cdr:to>
      <cdr:x>0.60331</cdr:x>
      <cdr:y>0.11759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029200" y="304800"/>
          <a:ext cx="576621" cy="347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0.62133</cdr:x>
      <cdr:y>0.07855</cdr:y>
    </cdr:from>
    <cdr:to>
      <cdr:x>0.68464</cdr:x>
      <cdr:y>0.1313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791200" y="381000"/>
          <a:ext cx="576621" cy="347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0.71701</cdr:x>
      <cdr:y>0.08447</cdr:y>
    </cdr:from>
    <cdr:to>
      <cdr:x>0.77707</cdr:x>
      <cdr:y>0.14097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6357982" y="433374"/>
          <a:ext cx="549595" cy="3564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0.81137</cdr:x>
      <cdr:y>0.08447</cdr:y>
    </cdr:from>
    <cdr:to>
      <cdr:x>0.88512</cdr:x>
      <cdr:y>0.13081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7215238" y="433374"/>
          <a:ext cx="653658" cy="3101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0.47962</cdr:x>
      <cdr:y>0.05346</cdr:y>
    </cdr:from>
    <cdr:to>
      <cdr:x>0.7861</cdr:x>
      <cdr:y>0.14961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070959" y="179497"/>
          <a:ext cx="3240360" cy="3228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ЗАКЛЮЧЕНИЕ ЭКСПЕРТИЗЫ ОПЬ	ЯНЕНИЯ</a:t>
          </a:r>
          <a:endParaRPr lang="ru-RU" sz="1200" b="1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0.18243</cdr:x>
      <cdr:y>0.46808</cdr:y>
    </cdr:from>
    <cdr:to>
      <cdr:x>0.206</cdr:x>
      <cdr:y>0.57808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928827" y="1571635"/>
          <a:ext cx="249201" cy="369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90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60665-CE21-4052-813F-CEBE1467E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7347E-92DC-4720-A3B7-A73DECBB0C2C}" type="datetimeFigureOut">
              <a:rPr lang="ru-RU" smtClean="0"/>
              <a:pPr/>
              <a:t>17.06.2017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9EEE0-8487-43BF-BB80-7F182FF3F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77BE77-6BE1-440F-BD7F-606FD613A792}" type="slidenum">
              <a:rPr lang="ru-RU" smtClean="0"/>
              <a:pPr/>
              <a:t>33</a:t>
            </a:fld>
            <a:endParaRPr lang="ru-RU" smtClean="0"/>
          </a:p>
        </p:txBody>
      </p:sp>
      <p:sp>
        <p:nvSpPr>
          <p:cNvPr id="104451" name="pg num"/>
          <p:cNvSpPr txBox="1">
            <a:spLocks noGrp="1" noChangeArrowheads="1"/>
          </p:cNvSpPr>
          <p:nvPr/>
        </p:nvSpPr>
        <p:spPr bwMode="auto">
          <a:xfrm>
            <a:off x="6087637" y="8700542"/>
            <a:ext cx="5445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895350"/>
            <a:fld id="{9FD860E1-A3C1-4873-9309-2B8A80E0ABF7}" type="slidenum">
              <a:rPr lang="en-US" sz="1200">
                <a:cs typeface="Arial" pitchFamily="34" charset="0"/>
              </a:rPr>
              <a:pPr defTabSz="895350"/>
              <a:t>33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104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7050" y="1176338"/>
            <a:ext cx="10415588" cy="7812087"/>
          </a:xfrm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76D396-9514-4535-B102-E15E9ED440E3}" type="slidenum">
              <a:rPr lang="ru-RU" smtClean="0"/>
              <a:pPr/>
              <a:t>34</a:t>
            </a:fld>
            <a:endParaRPr lang="ru-RU" smtClean="0"/>
          </a:p>
        </p:txBody>
      </p:sp>
      <p:sp>
        <p:nvSpPr>
          <p:cNvPr id="102403" name="pg num"/>
          <p:cNvSpPr txBox="1">
            <a:spLocks noGrp="1" noChangeArrowheads="1"/>
          </p:cNvSpPr>
          <p:nvPr/>
        </p:nvSpPr>
        <p:spPr bwMode="auto">
          <a:xfrm>
            <a:off x="6087637" y="8700542"/>
            <a:ext cx="5445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895350"/>
            <a:fld id="{EF3F7EF4-DB6F-40E5-A764-533EBBD1FCF7}" type="slidenum">
              <a:rPr lang="en-US" sz="1200">
                <a:cs typeface="Arial" pitchFamily="34" charset="0"/>
              </a:rPr>
              <a:pPr defTabSz="895350"/>
              <a:t>34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1024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7050" y="1176338"/>
            <a:ext cx="10415588" cy="7812087"/>
          </a:xfrm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072EF1-CAB6-4ADC-9555-41C45EB36F74}" type="slidenum">
              <a:rPr lang="ru-RU" smtClean="0"/>
              <a:pPr/>
              <a:t>35</a:t>
            </a:fld>
            <a:endParaRPr lang="ru-RU" smtClean="0"/>
          </a:p>
        </p:txBody>
      </p:sp>
      <p:sp>
        <p:nvSpPr>
          <p:cNvPr id="117763" name="pg num"/>
          <p:cNvSpPr txBox="1">
            <a:spLocks noGrp="1" noChangeArrowheads="1"/>
          </p:cNvSpPr>
          <p:nvPr/>
        </p:nvSpPr>
        <p:spPr bwMode="auto">
          <a:xfrm>
            <a:off x="6087637" y="8700542"/>
            <a:ext cx="5445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895350"/>
            <a:fld id="{7DC6D35B-9C6C-4BC3-9514-EFA2B9AF653A}" type="slidenum">
              <a:rPr lang="en-US" sz="1200">
                <a:cs typeface="Arial" pitchFamily="34" charset="0"/>
              </a:rPr>
              <a:pPr defTabSz="895350"/>
              <a:t>35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1177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7050" y="1176338"/>
            <a:ext cx="10415588" cy="7812087"/>
          </a:xfrm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44A3ED-0A6F-4EC3-B004-25C342FF23E9}" type="slidenum">
              <a:rPr lang="ru-RU" sz="1200"/>
              <a:pPr/>
              <a:t>10</a:t>
            </a:fld>
            <a:endParaRPr lang="ru-RU" sz="1200"/>
          </a:p>
        </p:txBody>
      </p:sp>
      <p:sp>
        <p:nvSpPr>
          <p:cNvPr id="51203" name="pg num"/>
          <p:cNvSpPr txBox="1">
            <a:spLocks noGrp="1" noChangeArrowheads="1"/>
          </p:cNvSpPr>
          <p:nvPr/>
        </p:nvSpPr>
        <p:spPr bwMode="auto">
          <a:xfrm>
            <a:off x="6088063" y="8715375"/>
            <a:ext cx="5445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895350"/>
            <a:fld id="{084535D9-A563-42E6-A8F4-B4F54A0D0F92}" type="slidenum">
              <a:rPr lang="en-US" sz="1200"/>
              <a:pPr defTabSz="895350"/>
              <a:t>10</a:t>
            </a:fld>
            <a:endParaRPr lang="en-US" sz="1200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7050" y="1176338"/>
            <a:ext cx="10415588" cy="7812087"/>
          </a:xfrm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82CE0A-A122-4477-970D-BA7E1733A977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DB2151-F638-4359-B024-B7BD892FE75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  <p:sp>
        <p:nvSpPr>
          <p:cNvPr id="27651" name="pg num"/>
          <p:cNvSpPr txBox="1">
            <a:spLocks noGrp="1" noChangeArrowheads="1"/>
          </p:cNvSpPr>
          <p:nvPr/>
        </p:nvSpPr>
        <p:spPr bwMode="auto">
          <a:xfrm>
            <a:off x="6088063" y="8715375"/>
            <a:ext cx="5445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895350"/>
            <a:fld id="{E2127AA7-79C3-4374-9C91-198927DB1DDB}" type="slidenum">
              <a:rPr lang="en-US" sz="1200">
                <a:latin typeface="Calibri" pitchFamily="34" charset="0"/>
              </a:rPr>
              <a:pPr defTabSz="895350"/>
              <a:t>13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97050" y="1176338"/>
            <a:ext cx="10415588" cy="78120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54B8F3-F8ED-4983-90FA-0354E1D0DC2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  <p:sp>
        <p:nvSpPr>
          <p:cNvPr id="29699" name="pg num"/>
          <p:cNvSpPr txBox="1">
            <a:spLocks noGrp="1" noChangeArrowheads="1"/>
          </p:cNvSpPr>
          <p:nvPr/>
        </p:nvSpPr>
        <p:spPr bwMode="auto">
          <a:xfrm>
            <a:off x="6088063" y="8715375"/>
            <a:ext cx="5445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895350"/>
            <a:fld id="{68F7AEBB-F903-41D8-9411-47C9E02B13B3}" type="slidenum">
              <a:rPr lang="en-US" sz="1200">
                <a:latin typeface="Calibri" pitchFamily="34" charset="0"/>
              </a:rPr>
              <a:pPr defTabSz="895350"/>
              <a:t>15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97050" y="1176338"/>
            <a:ext cx="10415588" cy="78120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A03536-5744-42D1-BEF1-08AFFA657515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C52EBF-9DAC-468E-B6DE-E7C6E6EEE221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109571" name="pg num"/>
          <p:cNvSpPr txBox="1">
            <a:spLocks noGrp="1" noChangeArrowheads="1"/>
          </p:cNvSpPr>
          <p:nvPr/>
        </p:nvSpPr>
        <p:spPr bwMode="auto">
          <a:xfrm>
            <a:off x="6087637" y="8700542"/>
            <a:ext cx="5445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895350"/>
            <a:fld id="{C7E6E6BF-2FD4-4DA3-8BE3-A0B1E9ECE4E0}" type="slidenum">
              <a:rPr lang="en-US" sz="1200">
                <a:cs typeface="Arial" pitchFamily="34" charset="0"/>
              </a:rPr>
              <a:pPr defTabSz="895350"/>
              <a:t>23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1095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7050" y="1176338"/>
            <a:ext cx="10415588" cy="7812087"/>
          </a:xfrm>
          <a:ln/>
        </p:spPr>
      </p:sp>
      <p:sp>
        <p:nvSpPr>
          <p:cNvPr id="5" name="Заметки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9EEE0-8487-43BF-BB80-7F182FF3FFEA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C52EBF-9DAC-468E-B6DE-E7C6E6EEE221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109571" name="pg num"/>
          <p:cNvSpPr txBox="1">
            <a:spLocks noGrp="1" noChangeArrowheads="1"/>
          </p:cNvSpPr>
          <p:nvPr/>
        </p:nvSpPr>
        <p:spPr bwMode="auto">
          <a:xfrm>
            <a:off x="6087637" y="8700542"/>
            <a:ext cx="5445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895350"/>
            <a:fld id="{C7E6E6BF-2FD4-4DA3-8BE3-A0B1E9ECE4E0}" type="slidenum">
              <a:rPr lang="en-US" sz="1200">
                <a:cs typeface="Arial" pitchFamily="34" charset="0"/>
              </a:rPr>
              <a:pPr defTabSz="895350"/>
              <a:t>25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1095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7050" y="1176338"/>
            <a:ext cx="10415588" cy="7812087"/>
          </a:xfrm>
          <a:ln/>
        </p:spPr>
      </p:sp>
      <p:sp>
        <p:nvSpPr>
          <p:cNvPr id="5" name="Заметки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447EC-96A2-4A0B-9F4B-422A070E5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1EDA6-8E09-4D20-A25A-D8BC3E922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96CD0-0E17-4ECA-8D85-25398D5F8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8AF08-A7A2-4210-A327-327558904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0823-CC84-4155-AC72-399710664A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8702-FF56-4329-8A69-19D8594BF5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cover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0823-CC84-4155-AC72-399710664A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8702-FF56-4329-8A69-19D8594BF5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cover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0823-CC84-4155-AC72-399710664A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8702-FF56-4329-8A69-19D8594BF5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cover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0823-CC84-4155-AC72-399710664A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8702-FF56-4329-8A69-19D8594BF5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cover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0823-CC84-4155-AC72-399710664A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8702-FF56-4329-8A69-19D8594BF5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cover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0823-CC84-4155-AC72-399710664A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8702-FF56-4329-8A69-19D8594BF5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cover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0823-CC84-4155-AC72-399710664A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8702-FF56-4329-8A69-19D8594BF5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548E8-C337-4B49-92D2-8A6AA8CAD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0823-CC84-4155-AC72-399710664A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8702-FF56-4329-8A69-19D8594BF5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cover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0823-CC84-4155-AC72-399710664A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8702-FF56-4329-8A69-19D8594BF5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cover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0823-CC84-4155-AC72-399710664A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8702-FF56-4329-8A69-19D8594BF5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cover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0823-CC84-4155-AC72-399710664A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8702-FF56-4329-8A69-19D8594BF5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3328A-20F9-48FD-8C5C-688BD7364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E1B56-9A65-4DD0-87D2-E90A2DA5F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D8E06-F22D-4F3A-B6FE-DA94663DA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41557-5D80-46A3-815B-6441EF514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D9059-C2D1-4D64-92A8-B01899591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B02B0-3188-4B19-AE6A-F417A8F8A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3675C-935C-4027-A039-2AD54E87E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182F796E-8ED7-4535-AD5E-08C96B59F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ransition spd="slow">
    <p:cover dir="l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50823-CC84-4155-AC72-399710664A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78702-FF56-4329-8A69-19D8594BF5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cover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gif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17.pn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diagramData" Target="../diagrams/data2.xml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diagramDrawing" Target="../diagrams/drawing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16.jpe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16.jpe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7.png"/><Relationship Id="rId7" Type="http://schemas.openxmlformats.org/officeDocument/2006/relationships/image" Target="../media/image42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11" Type="http://schemas.openxmlformats.org/officeDocument/2006/relationships/image" Target="../media/image46.jpeg"/><Relationship Id="rId5" Type="http://schemas.openxmlformats.org/officeDocument/2006/relationships/image" Target="../media/image40.gif"/><Relationship Id="rId10" Type="http://schemas.openxmlformats.org/officeDocument/2006/relationships/image" Target="../media/image45.jpeg"/><Relationship Id="rId4" Type="http://schemas.openxmlformats.org/officeDocument/2006/relationships/image" Target="../media/image16.jpeg"/><Relationship Id="rId9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4.jpeg"/><Relationship Id="rId3" Type="http://schemas.openxmlformats.org/officeDocument/2006/relationships/image" Target="../media/image58.gif"/><Relationship Id="rId7" Type="http://schemas.openxmlformats.org/officeDocument/2006/relationships/image" Target="../media/image60.png"/><Relationship Id="rId12" Type="http://schemas.openxmlformats.org/officeDocument/2006/relationships/image" Target="../media/image63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11" Type="http://schemas.openxmlformats.org/officeDocument/2006/relationships/image" Target="../media/image62.jpeg"/><Relationship Id="rId5" Type="http://schemas.openxmlformats.org/officeDocument/2006/relationships/image" Target="../media/image16.jpeg"/><Relationship Id="rId10" Type="http://schemas.openxmlformats.org/officeDocument/2006/relationships/image" Target="../media/image61.jpeg"/><Relationship Id="rId4" Type="http://schemas.openxmlformats.org/officeDocument/2006/relationships/image" Target="../media/image59.jpeg"/><Relationship Id="rId9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jpe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4.png"/><Relationship Id="rId9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1484784"/>
            <a:ext cx="6300192" cy="2139243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Профилактика </a:t>
            </a:r>
            <a:r>
              <a:rPr lang="ru-RU" sz="2800" b="1" i="1" dirty="0" err="1" smtClean="0">
                <a:solidFill>
                  <a:schemeClr val="accent5">
                    <a:lumMod val="75000"/>
                  </a:schemeClr>
                </a:solidFill>
              </a:rPr>
              <a:t>аддиктивного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 поведения</a:t>
            </a:r>
            <a:b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 в Ярославской области в рамках межведомственного взаимодействия и Порядка оказания наркологической помощи населению</a:t>
            </a:r>
            <a:endParaRPr lang="ru-RU" sz="28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4143380"/>
            <a:ext cx="5214974" cy="785818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ГБУЗ ЯО «Ярославская областная клиническая </a:t>
            </a:r>
          </a:p>
          <a:p>
            <a:pPr algn="r">
              <a:spcBef>
                <a:spcPts val="0"/>
              </a:spcBef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наркологическая больница»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58" descr="map_f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348880"/>
            <a:ext cx="3599542" cy="380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2743200" y="4929198"/>
            <a:ext cx="6186518" cy="71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Главный врач,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Главный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нарколог Ярославской области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Александр Васильевич Волков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357686" y="3714752"/>
            <a:ext cx="4608512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03040" y="1340768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-36512" y="1340768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Рисунок 3" descr="ЯОКНБ-лого-ЦВЕТ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792088" cy="66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5" name="AutoShape 9"/>
          <p:cNvSpPr>
            <a:spLocks noChangeArrowheads="1"/>
          </p:cNvSpPr>
          <p:nvPr/>
        </p:nvSpPr>
        <p:spPr bwMode="auto">
          <a:xfrm>
            <a:off x="3117840" y="5058548"/>
            <a:ext cx="2643206" cy="1143007"/>
          </a:xfrm>
          <a:prstGeom prst="roundRect">
            <a:avLst>
              <a:gd name="adj" fmla="val 16667"/>
            </a:avLst>
          </a:prstGeom>
          <a:solidFill>
            <a:srgbClr val="F1B899">
              <a:alpha val="67059"/>
            </a:srgbClr>
          </a:solidFill>
          <a:ln>
            <a:solidFill>
              <a:srgbClr val="EDA47B"/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14340" name="Line 9"/>
          <p:cNvSpPr>
            <a:spLocks noChangeShapeType="1"/>
          </p:cNvSpPr>
          <p:nvPr/>
        </p:nvSpPr>
        <p:spPr bwMode="auto">
          <a:xfrm>
            <a:off x="487363" y="652463"/>
            <a:ext cx="16906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538" name="AutoShape 2"/>
          <p:cNvSpPr>
            <a:spLocks noChangeArrowheads="1"/>
          </p:cNvSpPr>
          <p:nvPr/>
        </p:nvSpPr>
        <p:spPr bwMode="auto">
          <a:xfrm>
            <a:off x="2362200" y="960701"/>
            <a:ext cx="4343400" cy="1785951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  <a:alpha val="50196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428860" y="1175016"/>
            <a:ext cx="4319587" cy="135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3663" indent="-93663"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Областная и городская</a:t>
            </a:r>
          </a:p>
          <a:p>
            <a:pPr marL="93663" indent="-93663"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+mn-lt"/>
              </a:rPr>
              <a:t>антинаркотические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 комиссии</a:t>
            </a:r>
          </a:p>
          <a:p>
            <a:pPr marL="93663" indent="-93663" algn="ctr">
              <a:lnSpc>
                <a:spcPct val="75000"/>
              </a:lnSpc>
              <a:spcBef>
                <a:spcPts val="600"/>
              </a:spcBef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 (до 2008 г. - межведомственные комиссии по противодействию незаконному обороту наркотиков</a:t>
            </a:r>
            <a:r>
              <a:rPr lang="ru-RU" sz="1200" b="1" dirty="0">
                <a:solidFill>
                  <a:srgbClr val="002060"/>
                </a:solidFill>
                <a:latin typeface="+mn-lt"/>
              </a:rPr>
              <a:t>)</a:t>
            </a:r>
            <a:r>
              <a:rPr lang="ru-RU" sz="1200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65541" name="AutoShape 5"/>
          <p:cNvSpPr>
            <a:spLocks noChangeArrowheads="1"/>
          </p:cNvSpPr>
          <p:nvPr/>
        </p:nvSpPr>
        <p:spPr bwMode="auto">
          <a:xfrm>
            <a:off x="2257426" y="3426111"/>
            <a:ext cx="4724399" cy="720725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  <a:alpha val="64706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2195736" y="3573016"/>
            <a:ext cx="4751387" cy="40011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Детская наркологическая служба</a:t>
            </a:r>
            <a:r>
              <a:rPr lang="ru-RU" sz="17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ЯОКНБ</a:t>
            </a:r>
          </a:p>
        </p:txBody>
      </p:sp>
      <p:sp>
        <p:nvSpPr>
          <p:cNvPr id="65543" name="AutoShape 7"/>
          <p:cNvSpPr>
            <a:spLocks noChangeArrowheads="1"/>
          </p:cNvSpPr>
          <p:nvPr/>
        </p:nvSpPr>
        <p:spPr bwMode="auto">
          <a:xfrm>
            <a:off x="7286626" y="1049620"/>
            <a:ext cx="1800224" cy="2163759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  <a:alpha val="6549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14355" name="Text Box 8"/>
          <p:cNvSpPr txBox="1">
            <a:spLocks noChangeArrowheads="1"/>
          </p:cNvSpPr>
          <p:nvPr/>
        </p:nvSpPr>
        <p:spPr bwMode="auto">
          <a:xfrm>
            <a:off x="7272338" y="1306795"/>
            <a:ext cx="180022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600" b="1" dirty="0">
                <a:solidFill>
                  <a:srgbClr val="161645"/>
                </a:solidFill>
              </a:rPr>
              <a:t>Департамент образования </a:t>
            </a:r>
            <a:r>
              <a:rPr lang="ru-RU" sz="1600" b="1" dirty="0" err="1">
                <a:solidFill>
                  <a:srgbClr val="161645"/>
                </a:solidFill>
              </a:rPr>
              <a:t>Ярослаской</a:t>
            </a:r>
            <a:r>
              <a:rPr lang="ru-RU" sz="1600" b="1" dirty="0">
                <a:solidFill>
                  <a:srgbClr val="161645"/>
                </a:solidFill>
              </a:rPr>
              <a:t> области и управление образования мэрии г.Ярославля</a:t>
            </a:r>
            <a:r>
              <a:rPr lang="ru-RU" sz="1600" dirty="0">
                <a:solidFill>
                  <a:srgbClr val="161645"/>
                </a:solidFill>
              </a:rPr>
              <a:t> 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3071813" y="5284114"/>
            <a:ext cx="2736850" cy="61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</a:rPr>
              <a:t>УФСКН РФ по Ярославской области</a:t>
            </a:r>
          </a:p>
        </p:txBody>
      </p:sp>
      <p:sp>
        <p:nvSpPr>
          <p:cNvPr id="65547" name="AutoShape 11"/>
          <p:cNvSpPr>
            <a:spLocks noChangeArrowheads="1"/>
          </p:cNvSpPr>
          <p:nvPr/>
        </p:nvSpPr>
        <p:spPr bwMode="auto">
          <a:xfrm>
            <a:off x="6042974" y="5022867"/>
            <a:ext cx="2895599" cy="1214445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  <a:alpha val="6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6135818" y="5119970"/>
            <a:ext cx="27209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Комитет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по делам молодежи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</a:t>
            </a:r>
            <a:endParaRPr lang="ru-RU" b="1" dirty="0">
              <a:solidFill>
                <a:srgbClr val="002060"/>
              </a:solidFill>
              <a:latin typeface="+mn-lt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мэрии г.Ярославля</a:t>
            </a:r>
          </a:p>
        </p:txBody>
      </p:sp>
      <p:sp>
        <p:nvSpPr>
          <p:cNvPr id="65549" name="AutoShape 13"/>
          <p:cNvSpPr>
            <a:spLocks noChangeArrowheads="1"/>
          </p:cNvSpPr>
          <p:nvPr/>
        </p:nvSpPr>
        <p:spPr bwMode="auto">
          <a:xfrm>
            <a:off x="453077" y="5187254"/>
            <a:ext cx="1962150" cy="914419"/>
          </a:xfrm>
          <a:prstGeom prst="roundRect">
            <a:avLst>
              <a:gd name="adj" fmla="val 16667"/>
            </a:avLst>
          </a:prstGeom>
          <a:solidFill>
            <a:srgbClr val="F1B899"/>
          </a:solidFill>
          <a:ln>
            <a:solidFill>
              <a:srgbClr val="EDA47B"/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535140" y="5431136"/>
            <a:ext cx="1871662" cy="50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</a:rPr>
              <a:t>Военкоматы</a:t>
            </a:r>
          </a:p>
          <a:p>
            <a:pPr>
              <a:lnSpc>
                <a:spcPct val="70000"/>
              </a:lnSpc>
              <a:spcBef>
                <a:spcPct val="20000"/>
              </a:spcBef>
              <a:defRPr/>
            </a:pP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5551" name="AutoShape 15"/>
          <p:cNvSpPr>
            <a:spLocks noChangeArrowheads="1"/>
          </p:cNvSpPr>
          <p:nvPr/>
        </p:nvSpPr>
        <p:spPr bwMode="auto">
          <a:xfrm>
            <a:off x="152400" y="2956209"/>
            <a:ext cx="1755775" cy="179070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5553" name="AutoShape 17"/>
          <p:cNvSpPr>
            <a:spLocks noChangeArrowheads="1"/>
          </p:cNvSpPr>
          <p:nvPr/>
        </p:nvSpPr>
        <p:spPr bwMode="auto">
          <a:xfrm>
            <a:off x="60325" y="973420"/>
            <a:ext cx="1905000" cy="174306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5554" name="Text Box 18"/>
          <p:cNvSpPr txBox="1">
            <a:spLocks noChangeArrowheads="1"/>
          </p:cNvSpPr>
          <p:nvPr/>
        </p:nvSpPr>
        <p:spPr bwMode="auto">
          <a:xfrm>
            <a:off x="0" y="1155983"/>
            <a:ext cx="1895475" cy="127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</a:rPr>
              <a:t>Комиссии по делам </a:t>
            </a:r>
            <a:r>
              <a:rPr lang="ru-RU" sz="1600" b="1" dirty="0" err="1">
                <a:solidFill>
                  <a:srgbClr val="002060"/>
                </a:solidFill>
                <a:latin typeface="+mn-lt"/>
              </a:rPr>
              <a:t>несовершен-нолетних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 Администраций районов и города</a:t>
            </a:r>
          </a:p>
        </p:txBody>
      </p:sp>
      <p:sp>
        <p:nvSpPr>
          <p:cNvPr id="14364" name="Line 19"/>
          <p:cNvSpPr>
            <a:spLocks noChangeShapeType="1"/>
          </p:cNvSpPr>
          <p:nvPr/>
        </p:nvSpPr>
        <p:spPr bwMode="auto">
          <a:xfrm flipV="1">
            <a:off x="4427538" y="2884770"/>
            <a:ext cx="0" cy="504825"/>
          </a:xfrm>
          <a:prstGeom prst="line">
            <a:avLst/>
          </a:prstGeom>
          <a:noFill/>
          <a:ln w="57150">
            <a:solidFill>
              <a:srgbClr val="003399">
                <a:alpha val="59999"/>
              </a:srgbClr>
            </a:solidFill>
            <a:miter lim="800000"/>
            <a:headEnd type="stealth" w="sm" len="sm"/>
            <a:tailEnd type="stealth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4365" name="Line 20"/>
          <p:cNvSpPr>
            <a:spLocks noChangeShapeType="1"/>
          </p:cNvSpPr>
          <p:nvPr/>
        </p:nvSpPr>
        <p:spPr bwMode="auto">
          <a:xfrm flipH="1">
            <a:off x="6372225" y="2379945"/>
            <a:ext cx="792163" cy="936625"/>
          </a:xfrm>
          <a:prstGeom prst="line">
            <a:avLst/>
          </a:prstGeom>
          <a:noFill/>
          <a:ln w="57150">
            <a:solidFill>
              <a:srgbClr val="003399">
                <a:alpha val="59999"/>
              </a:srgbClr>
            </a:solidFill>
            <a:miter lim="800000"/>
            <a:headEnd type="stealth" w="med" len="med"/>
            <a:tailEnd type="stealth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4366" name="Line 21"/>
          <p:cNvSpPr>
            <a:spLocks noChangeShapeType="1"/>
          </p:cNvSpPr>
          <p:nvPr/>
        </p:nvSpPr>
        <p:spPr bwMode="auto">
          <a:xfrm>
            <a:off x="2000250" y="2460908"/>
            <a:ext cx="555625" cy="855662"/>
          </a:xfrm>
          <a:prstGeom prst="line">
            <a:avLst/>
          </a:prstGeom>
          <a:noFill/>
          <a:ln w="57150">
            <a:solidFill>
              <a:srgbClr val="003399">
                <a:alpha val="59999"/>
              </a:srgbClr>
            </a:solidFill>
            <a:miter lim="800000"/>
            <a:headEnd type="stealth" w="med" len="med"/>
            <a:tailEnd type="stealth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4367" name="Line 22"/>
          <p:cNvSpPr>
            <a:spLocks noChangeShapeType="1"/>
          </p:cNvSpPr>
          <p:nvPr/>
        </p:nvSpPr>
        <p:spPr bwMode="auto">
          <a:xfrm>
            <a:off x="1908175" y="3603908"/>
            <a:ext cx="360363" cy="0"/>
          </a:xfrm>
          <a:prstGeom prst="line">
            <a:avLst/>
          </a:prstGeom>
          <a:noFill/>
          <a:ln w="57150">
            <a:solidFill>
              <a:srgbClr val="003399">
                <a:alpha val="59999"/>
              </a:srgbClr>
            </a:solidFill>
            <a:miter lim="800000"/>
            <a:headEnd type="stealth" w="sm" len="sm"/>
            <a:tailEnd type="stealth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4368" name="Line 23"/>
          <p:cNvSpPr>
            <a:spLocks noChangeShapeType="1"/>
          </p:cNvSpPr>
          <p:nvPr/>
        </p:nvSpPr>
        <p:spPr bwMode="auto">
          <a:xfrm flipH="1" flipV="1">
            <a:off x="6588125" y="4180170"/>
            <a:ext cx="792187" cy="864468"/>
          </a:xfrm>
          <a:prstGeom prst="line">
            <a:avLst/>
          </a:prstGeom>
          <a:noFill/>
          <a:ln w="57150">
            <a:solidFill>
              <a:srgbClr val="003399">
                <a:alpha val="59999"/>
              </a:srgbClr>
            </a:solidFill>
            <a:miter lim="800000"/>
            <a:headEnd type="stealth" w="med" len="med"/>
            <a:tailEnd type="stealth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4369" name="Line 24"/>
          <p:cNvSpPr>
            <a:spLocks noChangeShapeType="1"/>
          </p:cNvSpPr>
          <p:nvPr/>
        </p:nvSpPr>
        <p:spPr bwMode="auto">
          <a:xfrm>
            <a:off x="4427539" y="4180171"/>
            <a:ext cx="23018" cy="939800"/>
          </a:xfrm>
          <a:prstGeom prst="line">
            <a:avLst/>
          </a:prstGeom>
          <a:noFill/>
          <a:ln w="57150">
            <a:solidFill>
              <a:srgbClr val="003399">
                <a:alpha val="59999"/>
              </a:srgbClr>
            </a:solidFill>
            <a:miter lim="800000"/>
            <a:headEnd type="stealth" w="sm" len="sm"/>
            <a:tailEnd type="stealth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4370" name="Line 25"/>
          <p:cNvSpPr>
            <a:spLocks noChangeShapeType="1"/>
          </p:cNvSpPr>
          <p:nvPr/>
        </p:nvSpPr>
        <p:spPr bwMode="auto">
          <a:xfrm flipH="1">
            <a:off x="1966912" y="4180170"/>
            <a:ext cx="588962" cy="939801"/>
          </a:xfrm>
          <a:prstGeom prst="line">
            <a:avLst/>
          </a:prstGeom>
          <a:noFill/>
          <a:ln w="57150">
            <a:solidFill>
              <a:srgbClr val="003399">
                <a:alpha val="59999"/>
              </a:srgbClr>
            </a:solidFill>
            <a:miter lim="800000"/>
            <a:headEnd type="stealth" w="med" len="med"/>
            <a:tailEnd type="stealth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71438" y="3032408"/>
            <a:ext cx="1895475" cy="147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</a:rPr>
              <a:t>Подразделения по делам </a:t>
            </a:r>
            <a:r>
              <a:rPr lang="ru-RU" sz="1600" b="1" dirty="0" err="1">
                <a:solidFill>
                  <a:srgbClr val="002060"/>
                </a:solidFill>
                <a:latin typeface="+mn-lt"/>
              </a:rPr>
              <a:t>несовершен-нолетних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 управлений внутренних дел районов и города</a:t>
            </a:r>
          </a:p>
        </p:txBody>
      </p:sp>
      <p:sp>
        <p:nvSpPr>
          <p:cNvPr id="14372" name="Rectangle 3"/>
          <p:cNvSpPr>
            <a:spLocks noChangeArrowheads="1"/>
          </p:cNvSpPr>
          <p:nvPr/>
        </p:nvSpPr>
        <p:spPr bwMode="auto">
          <a:xfrm>
            <a:off x="2428860" y="0"/>
            <a:ext cx="435768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Субъекты профилактики</a:t>
            </a:r>
          </a:p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(</a:t>
            </a:r>
            <a:r>
              <a:rPr lang="ru-RU" sz="1600" b="1" i="1" dirty="0" smtClean="0">
                <a:solidFill>
                  <a:srgbClr val="FF0000"/>
                </a:solidFill>
              </a:rPr>
              <a:t>2001 год</a:t>
            </a:r>
            <a:r>
              <a:rPr lang="ru-RU" sz="1600" b="1" i="1" dirty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539552" y="785794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0" y="785794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188640"/>
            <a:ext cx="7772400" cy="785813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Субъекты профилактики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cs typeface="Times New Roman" pitchFamily="18" charset="0"/>
              </a:rPr>
              <a:t>(2017 год)</a:t>
            </a:r>
          </a:p>
        </p:txBody>
      </p:sp>
      <p:pic>
        <p:nvPicPr>
          <p:cNvPr id="65" name="Picture 34" descr="circular-recycle-arrows-hi"/>
          <p:cNvPicPr>
            <a:picLocks noChangeAspect="1" noChangeArrowheads="1"/>
          </p:cNvPicPr>
          <p:nvPr/>
        </p:nvPicPr>
        <p:blipFill>
          <a:blip r:embed="rId3" cstate="print">
            <a:lum bright="24000"/>
          </a:blip>
          <a:srcRect/>
          <a:stretch>
            <a:fillRect/>
          </a:stretch>
        </p:blipFill>
        <p:spPr bwMode="auto">
          <a:xfrm>
            <a:off x="1500188" y="1102816"/>
            <a:ext cx="6072187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AutoShape 15"/>
          <p:cNvSpPr>
            <a:spLocks noChangeArrowheads="1"/>
          </p:cNvSpPr>
          <p:nvPr/>
        </p:nvSpPr>
        <p:spPr bwMode="auto">
          <a:xfrm>
            <a:off x="142844" y="6030432"/>
            <a:ext cx="2205022" cy="571504"/>
          </a:xfrm>
          <a:prstGeom prst="roundRect">
            <a:avLst>
              <a:gd name="adj" fmla="val 16667"/>
            </a:avLst>
          </a:prstGeom>
          <a:solidFill>
            <a:srgbClr val="FAE58A">
              <a:alpha val="66000"/>
            </a:srgbClr>
          </a:solidFill>
          <a:ln>
            <a:noFill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6" name="AutoShape 15"/>
          <p:cNvSpPr>
            <a:spLocks noChangeArrowheads="1"/>
          </p:cNvSpPr>
          <p:nvPr/>
        </p:nvSpPr>
        <p:spPr bwMode="auto">
          <a:xfrm>
            <a:off x="142844" y="5316052"/>
            <a:ext cx="2143140" cy="571504"/>
          </a:xfrm>
          <a:prstGeom prst="roundRect">
            <a:avLst>
              <a:gd name="adj" fmla="val 16667"/>
            </a:avLst>
          </a:prstGeom>
          <a:solidFill>
            <a:srgbClr val="FAE58A">
              <a:alpha val="66000"/>
            </a:srgbClr>
          </a:solidFill>
          <a:ln>
            <a:noFill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7" name="AutoShape 15"/>
          <p:cNvSpPr>
            <a:spLocks noChangeArrowheads="1"/>
          </p:cNvSpPr>
          <p:nvPr/>
        </p:nvSpPr>
        <p:spPr bwMode="auto">
          <a:xfrm>
            <a:off x="142844" y="4530234"/>
            <a:ext cx="2143140" cy="642942"/>
          </a:xfrm>
          <a:prstGeom prst="roundRect">
            <a:avLst>
              <a:gd name="adj" fmla="val 16667"/>
            </a:avLst>
          </a:prstGeom>
          <a:solidFill>
            <a:srgbClr val="FAE58A">
              <a:alpha val="66000"/>
            </a:srgbClr>
          </a:solidFill>
          <a:ln>
            <a:noFill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8" name="AutoShape 15"/>
          <p:cNvSpPr>
            <a:spLocks noChangeArrowheads="1"/>
          </p:cNvSpPr>
          <p:nvPr/>
        </p:nvSpPr>
        <p:spPr bwMode="auto">
          <a:xfrm>
            <a:off x="142844" y="3601540"/>
            <a:ext cx="2143140" cy="857256"/>
          </a:xfrm>
          <a:prstGeom prst="roundRect">
            <a:avLst>
              <a:gd name="adj" fmla="val 16667"/>
            </a:avLst>
          </a:prstGeom>
          <a:solidFill>
            <a:srgbClr val="FAE58A">
              <a:alpha val="65882"/>
            </a:srgbClr>
          </a:solidFill>
          <a:ln>
            <a:noFill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9" name="AutoShape 2"/>
          <p:cNvSpPr>
            <a:spLocks noChangeArrowheads="1"/>
          </p:cNvSpPr>
          <p:nvPr/>
        </p:nvSpPr>
        <p:spPr bwMode="auto">
          <a:xfrm>
            <a:off x="2428860" y="1172648"/>
            <a:ext cx="4143404" cy="928694"/>
          </a:xfrm>
          <a:prstGeom prst="roundRect">
            <a:avLst>
              <a:gd name="adj" fmla="val 16667"/>
            </a:avLst>
          </a:prstGeom>
          <a:solidFill>
            <a:srgbClr val="3366CC">
              <a:alpha val="25000"/>
            </a:srgbClr>
          </a:solidFill>
          <a:ln>
            <a:noFill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0" name="Text Box 4"/>
          <p:cNvSpPr txBox="1">
            <a:spLocks noChangeArrowheads="1"/>
          </p:cNvSpPr>
          <p:nvPr/>
        </p:nvSpPr>
        <p:spPr bwMode="auto">
          <a:xfrm>
            <a:off x="2428875" y="1240928"/>
            <a:ext cx="4214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3663" indent="-93663" algn="ctr">
              <a:spcBef>
                <a:spcPts val="3000"/>
              </a:spcBef>
            </a:pPr>
            <a:r>
              <a:rPr lang="ru-RU" b="1" u="sng">
                <a:latin typeface="Calibri" pitchFamily="34" charset="0"/>
              </a:rPr>
              <a:t>Областная и городская антинаркотические комиссии</a:t>
            </a:r>
            <a:endParaRPr lang="ru-RU" sz="1200" u="sng">
              <a:latin typeface="Calibri" pitchFamily="34" charset="0"/>
            </a:endParaRPr>
          </a:p>
        </p:txBody>
      </p:sp>
      <p:sp>
        <p:nvSpPr>
          <p:cNvPr id="81" name="AutoShape 5"/>
          <p:cNvSpPr>
            <a:spLocks noChangeArrowheads="1"/>
          </p:cNvSpPr>
          <p:nvPr/>
        </p:nvSpPr>
        <p:spPr bwMode="auto">
          <a:xfrm>
            <a:off x="3071802" y="2672846"/>
            <a:ext cx="3071834" cy="1071570"/>
          </a:xfrm>
          <a:prstGeom prst="roundRect">
            <a:avLst>
              <a:gd name="adj" fmla="val 16667"/>
            </a:avLst>
          </a:prstGeom>
          <a:solidFill>
            <a:srgbClr val="CEE8EA"/>
          </a:solidFill>
          <a:ln>
            <a:noFill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Text Box 6"/>
          <p:cNvSpPr txBox="1">
            <a:spLocks noChangeArrowheads="1"/>
          </p:cNvSpPr>
          <p:nvPr/>
        </p:nvSpPr>
        <p:spPr bwMode="auto">
          <a:xfrm>
            <a:off x="3071802" y="2893654"/>
            <a:ext cx="3071834" cy="646331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602B"/>
                </a:solidFill>
              </a:rPr>
              <a:t>Наркологическая служба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602B"/>
                </a:solidFill>
              </a:rPr>
              <a:t> Ярославской области</a:t>
            </a:r>
          </a:p>
        </p:txBody>
      </p:sp>
      <p:sp>
        <p:nvSpPr>
          <p:cNvPr id="83" name="AutoShape 7"/>
          <p:cNvSpPr>
            <a:spLocks noChangeArrowheads="1"/>
          </p:cNvSpPr>
          <p:nvPr/>
        </p:nvSpPr>
        <p:spPr bwMode="auto">
          <a:xfrm>
            <a:off x="6786578" y="1190129"/>
            <a:ext cx="2228834" cy="982651"/>
          </a:xfrm>
          <a:prstGeom prst="roundRect">
            <a:avLst>
              <a:gd name="adj" fmla="val 16667"/>
            </a:avLst>
          </a:prstGeom>
          <a:solidFill>
            <a:srgbClr val="DCFDB1">
              <a:alpha val="65882"/>
            </a:srgbClr>
          </a:solidFill>
          <a:ln>
            <a:noFill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4" name="Text Box 8"/>
          <p:cNvSpPr txBox="1">
            <a:spLocks noChangeArrowheads="1"/>
          </p:cNvSpPr>
          <p:nvPr/>
        </p:nvSpPr>
        <p:spPr bwMode="auto">
          <a:xfrm>
            <a:off x="6786563" y="1320303"/>
            <a:ext cx="221456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400" b="1">
                <a:solidFill>
                  <a:srgbClr val="161645"/>
                </a:solidFill>
                <a:latin typeface="Calibri" pitchFamily="34" charset="0"/>
              </a:rPr>
              <a:t>Департамент образования Ярославской области и управление образования мэрии г.Ярославля</a:t>
            </a:r>
            <a:r>
              <a:rPr lang="ru-RU" sz="1400">
                <a:solidFill>
                  <a:srgbClr val="161645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85" name="Text Box 10"/>
          <p:cNvSpPr txBox="1">
            <a:spLocks noChangeArrowheads="1"/>
          </p:cNvSpPr>
          <p:nvPr/>
        </p:nvSpPr>
        <p:spPr bwMode="auto">
          <a:xfrm>
            <a:off x="142875" y="5387478"/>
            <a:ext cx="21431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УФСКН РФ </a:t>
            </a:r>
          </a:p>
          <a:p>
            <a:pPr algn="ctr" fontAlgn="auto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по Ярославской области</a:t>
            </a:r>
          </a:p>
        </p:txBody>
      </p:sp>
      <p:sp>
        <p:nvSpPr>
          <p:cNvPr id="86" name="AutoShape 11"/>
          <p:cNvSpPr>
            <a:spLocks noChangeArrowheads="1"/>
          </p:cNvSpPr>
          <p:nvPr/>
        </p:nvSpPr>
        <p:spPr bwMode="auto">
          <a:xfrm>
            <a:off x="2928926" y="4601673"/>
            <a:ext cx="1714512" cy="2000263"/>
          </a:xfrm>
          <a:prstGeom prst="roundRect">
            <a:avLst>
              <a:gd name="adj" fmla="val 16667"/>
            </a:avLst>
          </a:prstGeom>
          <a:solidFill>
            <a:srgbClr val="FFC000">
              <a:alpha val="31000"/>
            </a:srgbClr>
          </a:solidFill>
          <a:ln>
            <a:noFill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7" name="Text Box 12"/>
          <p:cNvSpPr txBox="1">
            <a:spLocks noChangeArrowheads="1"/>
          </p:cNvSpPr>
          <p:nvPr/>
        </p:nvSpPr>
        <p:spPr bwMode="auto">
          <a:xfrm>
            <a:off x="2928938" y="4673103"/>
            <a:ext cx="1643062" cy="160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Департамент по делам молодежи, </a:t>
            </a: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физической </a:t>
            </a: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культуре и спорту, </a:t>
            </a:r>
          </a:p>
          <a:p>
            <a:pPr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Управление по молодежной политике мэрии г.Ярославля</a:t>
            </a:r>
          </a:p>
        </p:txBody>
      </p:sp>
      <p:sp>
        <p:nvSpPr>
          <p:cNvPr id="88" name="Text Box 14"/>
          <p:cNvSpPr txBox="1">
            <a:spLocks noChangeArrowheads="1"/>
          </p:cNvSpPr>
          <p:nvPr/>
        </p:nvSpPr>
        <p:spPr bwMode="auto">
          <a:xfrm>
            <a:off x="309563" y="6222503"/>
            <a:ext cx="20447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 fontAlgn="auto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Военкоматы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89" name="AutoShape 15"/>
          <p:cNvSpPr>
            <a:spLocks noChangeArrowheads="1"/>
          </p:cNvSpPr>
          <p:nvPr/>
        </p:nvSpPr>
        <p:spPr bwMode="auto">
          <a:xfrm>
            <a:off x="152400" y="2458532"/>
            <a:ext cx="2133584" cy="1004889"/>
          </a:xfrm>
          <a:prstGeom prst="roundRect">
            <a:avLst>
              <a:gd name="adj" fmla="val 16667"/>
            </a:avLst>
          </a:prstGeom>
          <a:solidFill>
            <a:srgbClr val="FAE58A">
              <a:alpha val="66000"/>
            </a:srgbClr>
          </a:solidFill>
          <a:ln>
            <a:noFill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0" name="AutoShape 17"/>
          <p:cNvSpPr>
            <a:spLocks noChangeArrowheads="1"/>
          </p:cNvSpPr>
          <p:nvPr/>
        </p:nvSpPr>
        <p:spPr bwMode="auto">
          <a:xfrm>
            <a:off x="166670" y="1172648"/>
            <a:ext cx="2046998" cy="1130290"/>
          </a:xfrm>
          <a:prstGeom prst="roundRect">
            <a:avLst>
              <a:gd name="adj" fmla="val 16667"/>
            </a:avLst>
          </a:prstGeom>
          <a:solidFill>
            <a:srgbClr val="FAE58A">
              <a:alpha val="66000"/>
            </a:srgbClr>
          </a:solidFill>
          <a:ln>
            <a:noFill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1" name="Text Box 18"/>
          <p:cNvSpPr txBox="1">
            <a:spLocks noChangeArrowheads="1"/>
          </p:cNvSpPr>
          <p:nvPr/>
        </p:nvSpPr>
        <p:spPr bwMode="auto">
          <a:xfrm>
            <a:off x="177800" y="1283791"/>
            <a:ext cx="20367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Комиссии по делам несовершеннолетних  и защите прав Администраций районов и города</a:t>
            </a:r>
          </a:p>
        </p:txBody>
      </p:sp>
      <p:sp>
        <p:nvSpPr>
          <p:cNvPr id="92" name="Line 21"/>
          <p:cNvSpPr>
            <a:spLocks noChangeShapeType="1"/>
          </p:cNvSpPr>
          <p:nvPr/>
        </p:nvSpPr>
        <p:spPr bwMode="auto">
          <a:xfrm>
            <a:off x="2740025" y="2101353"/>
            <a:ext cx="46038" cy="4286250"/>
          </a:xfrm>
          <a:prstGeom prst="line">
            <a:avLst/>
          </a:prstGeom>
          <a:noFill/>
          <a:ln w="57150">
            <a:solidFill>
              <a:srgbClr val="003399">
                <a:alpha val="54901"/>
              </a:srgbClr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93" name="Line 23"/>
          <p:cNvSpPr>
            <a:spLocks noChangeShapeType="1"/>
          </p:cNvSpPr>
          <p:nvPr/>
        </p:nvSpPr>
        <p:spPr bwMode="auto">
          <a:xfrm flipH="1" flipV="1">
            <a:off x="5214938" y="3887291"/>
            <a:ext cx="285750" cy="642937"/>
          </a:xfrm>
          <a:prstGeom prst="line">
            <a:avLst/>
          </a:prstGeom>
          <a:noFill/>
          <a:ln w="57150">
            <a:solidFill>
              <a:srgbClr val="003399">
                <a:alpha val="59607"/>
              </a:srgbClr>
            </a:solidFill>
            <a:miter lim="800000"/>
            <a:headEnd type="stealth" w="med" len="med"/>
            <a:tailEnd type="stealth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94" name="Line 25"/>
          <p:cNvSpPr>
            <a:spLocks noChangeShapeType="1"/>
          </p:cNvSpPr>
          <p:nvPr/>
        </p:nvSpPr>
        <p:spPr bwMode="auto">
          <a:xfrm flipH="1">
            <a:off x="3929063" y="3887291"/>
            <a:ext cx="285750" cy="642937"/>
          </a:xfrm>
          <a:prstGeom prst="line">
            <a:avLst/>
          </a:prstGeom>
          <a:noFill/>
          <a:ln w="57150">
            <a:solidFill>
              <a:srgbClr val="003399">
                <a:alpha val="59999"/>
              </a:srgbClr>
            </a:solidFill>
            <a:miter lim="800000"/>
            <a:headEnd type="stealth" w="med" len="med"/>
            <a:tailEnd type="stealth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95" name="Text Box 18"/>
          <p:cNvSpPr txBox="1">
            <a:spLocks noChangeArrowheads="1"/>
          </p:cNvSpPr>
          <p:nvPr/>
        </p:nvSpPr>
        <p:spPr bwMode="auto">
          <a:xfrm>
            <a:off x="142875" y="2534741"/>
            <a:ext cx="21431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Подразделения по делам </a:t>
            </a:r>
            <a:r>
              <a:rPr lang="ru-RU" sz="13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несовершен-нолетних</a:t>
            </a: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управлений внутренних дел районов и города</a:t>
            </a:r>
          </a:p>
        </p:txBody>
      </p:sp>
      <p:sp>
        <p:nvSpPr>
          <p:cNvPr id="96" name="Text Box 18"/>
          <p:cNvSpPr txBox="1">
            <a:spLocks noChangeArrowheads="1"/>
          </p:cNvSpPr>
          <p:nvPr/>
        </p:nvSpPr>
        <p:spPr bwMode="auto">
          <a:xfrm>
            <a:off x="142875" y="3672978"/>
            <a:ext cx="214312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Управление Федеральной службы исполнения наказаний по Ярославской области</a:t>
            </a:r>
          </a:p>
        </p:txBody>
      </p:sp>
      <p:sp>
        <p:nvSpPr>
          <p:cNvPr id="97" name="Text Box 18"/>
          <p:cNvSpPr txBox="1">
            <a:spLocks noChangeArrowheads="1"/>
          </p:cNvSpPr>
          <p:nvPr/>
        </p:nvSpPr>
        <p:spPr bwMode="auto">
          <a:xfrm>
            <a:off x="142875" y="4673103"/>
            <a:ext cx="21431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Правоохранительные организации</a:t>
            </a:r>
          </a:p>
        </p:txBody>
      </p:sp>
      <p:sp>
        <p:nvSpPr>
          <p:cNvPr id="98" name="AutoShape 7"/>
          <p:cNvSpPr>
            <a:spLocks noChangeArrowheads="1"/>
          </p:cNvSpPr>
          <p:nvPr/>
        </p:nvSpPr>
        <p:spPr bwMode="auto">
          <a:xfrm>
            <a:off x="6786578" y="2333137"/>
            <a:ext cx="2214578" cy="625461"/>
          </a:xfrm>
          <a:prstGeom prst="roundRect">
            <a:avLst>
              <a:gd name="adj" fmla="val 16667"/>
            </a:avLst>
          </a:prstGeom>
          <a:solidFill>
            <a:srgbClr val="DCFDB1">
              <a:alpha val="65882"/>
            </a:srgbClr>
          </a:solidFill>
          <a:ln>
            <a:noFill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9" name="Text Box 8"/>
          <p:cNvSpPr txBox="1">
            <a:spLocks noChangeArrowheads="1"/>
          </p:cNvSpPr>
          <p:nvPr/>
        </p:nvSpPr>
        <p:spPr bwMode="auto">
          <a:xfrm>
            <a:off x="6858000" y="2463303"/>
            <a:ext cx="221456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400" b="1">
                <a:solidFill>
                  <a:srgbClr val="161645"/>
                </a:solidFill>
                <a:latin typeface="Calibri" pitchFamily="34" charset="0"/>
              </a:rPr>
              <a:t>ЛПУ г. Ярославля и Ярославской области</a:t>
            </a:r>
            <a:endParaRPr lang="ru-RU" sz="1400">
              <a:solidFill>
                <a:srgbClr val="161645"/>
              </a:solidFill>
              <a:latin typeface="Calibri" pitchFamily="34" charset="0"/>
            </a:endParaRPr>
          </a:p>
        </p:txBody>
      </p:sp>
      <p:sp>
        <p:nvSpPr>
          <p:cNvPr id="100" name="AutoShape 7"/>
          <p:cNvSpPr>
            <a:spLocks noChangeArrowheads="1"/>
          </p:cNvSpPr>
          <p:nvPr/>
        </p:nvSpPr>
        <p:spPr bwMode="auto">
          <a:xfrm>
            <a:off x="6786578" y="3118955"/>
            <a:ext cx="2214578" cy="482585"/>
          </a:xfrm>
          <a:prstGeom prst="roundRect">
            <a:avLst>
              <a:gd name="adj" fmla="val 16667"/>
            </a:avLst>
          </a:prstGeom>
          <a:solidFill>
            <a:srgbClr val="DCFDB1">
              <a:alpha val="65882"/>
            </a:srgbClr>
          </a:solidFill>
          <a:ln>
            <a:noFill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01" name="Text Box 8"/>
          <p:cNvSpPr txBox="1">
            <a:spLocks noChangeArrowheads="1"/>
          </p:cNvSpPr>
          <p:nvPr/>
        </p:nvSpPr>
        <p:spPr bwMode="auto">
          <a:xfrm>
            <a:off x="6858000" y="3249116"/>
            <a:ext cx="221456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400" b="1">
                <a:solidFill>
                  <a:srgbClr val="161645"/>
                </a:solidFill>
                <a:latin typeface="Calibri" pitchFamily="34" charset="0"/>
              </a:rPr>
              <a:t>Центры  здоровья</a:t>
            </a:r>
          </a:p>
        </p:txBody>
      </p:sp>
      <p:sp>
        <p:nvSpPr>
          <p:cNvPr id="102" name="AutoShape 7"/>
          <p:cNvSpPr>
            <a:spLocks noChangeArrowheads="1"/>
          </p:cNvSpPr>
          <p:nvPr/>
        </p:nvSpPr>
        <p:spPr bwMode="auto">
          <a:xfrm>
            <a:off x="6786578" y="3761897"/>
            <a:ext cx="2214578" cy="775177"/>
          </a:xfrm>
          <a:prstGeom prst="roundRect">
            <a:avLst>
              <a:gd name="adj" fmla="val 16667"/>
            </a:avLst>
          </a:prstGeom>
          <a:solidFill>
            <a:srgbClr val="DCFDB1">
              <a:alpha val="65882"/>
            </a:srgbClr>
          </a:solidFill>
          <a:ln>
            <a:noFill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03" name="Text Box 8"/>
          <p:cNvSpPr txBox="1">
            <a:spLocks noChangeArrowheads="1"/>
          </p:cNvSpPr>
          <p:nvPr/>
        </p:nvSpPr>
        <p:spPr bwMode="auto">
          <a:xfrm>
            <a:off x="6948264" y="4033018"/>
            <a:ext cx="2000250" cy="26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 smtClean="0">
                <a:solidFill>
                  <a:srgbClr val="161645"/>
                </a:solidFill>
                <a:latin typeface="Calibri" pitchFamily="34" charset="0"/>
              </a:rPr>
              <a:t>ГБУЗ ЯО Центр СПИД</a:t>
            </a:r>
            <a:endParaRPr lang="ru-RU" sz="1400" dirty="0">
              <a:solidFill>
                <a:srgbClr val="161645"/>
              </a:solidFill>
              <a:latin typeface="Calibri" pitchFamily="34" charset="0"/>
            </a:endParaRPr>
          </a:p>
        </p:txBody>
      </p:sp>
      <p:sp>
        <p:nvSpPr>
          <p:cNvPr id="104" name="AutoShape 11"/>
          <p:cNvSpPr>
            <a:spLocks noChangeArrowheads="1"/>
          </p:cNvSpPr>
          <p:nvPr/>
        </p:nvSpPr>
        <p:spPr bwMode="auto">
          <a:xfrm>
            <a:off x="6907229" y="5753800"/>
            <a:ext cx="2071700" cy="785817"/>
          </a:xfrm>
          <a:prstGeom prst="roundRect">
            <a:avLst>
              <a:gd name="adj" fmla="val 16667"/>
            </a:avLst>
          </a:prstGeom>
          <a:solidFill>
            <a:srgbClr val="FFC000">
              <a:alpha val="31000"/>
            </a:srgbClr>
          </a:solidFill>
          <a:ln>
            <a:noFill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05" name="Text Box 12"/>
          <p:cNvSpPr txBox="1">
            <a:spLocks noChangeArrowheads="1"/>
          </p:cNvSpPr>
          <p:nvPr/>
        </p:nvSpPr>
        <p:spPr bwMode="auto">
          <a:xfrm>
            <a:off x="7092950" y="5772834"/>
            <a:ext cx="1693863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Русская Православная Церковь</a:t>
            </a:r>
          </a:p>
        </p:txBody>
      </p:sp>
      <p:sp>
        <p:nvSpPr>
          <p:cNvPr id="106" name="AutoShape 11"/>
          <p:cNvSpPr>
            <a:spLocks noChangeArrowheads="1"/>
          </p:cNvSpPr>
          <p:nvPr/>
        </p:nvSpPr>
        <p:spPr bwMode="auto">
          <a:xfrm>
            <a:off x="6835791" y="4825106"/>
            <a:ext cx="2214578" cy="785818"/>
          </a:xfrm>
          <a:prstGeom prst="roundRect">
            <a:avLst>
              <a:gd name="adj" fmla="val 16667"/>
            </a:avLst>
          </a:prstGeom>
          <a:solidFill>
            <a:srgbClr val="FFC000">
              <a:alpha val="31000"/>
            </a:srgbClr>
          </a:solidFill>
          <a:ln>
            <a:noFill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07" name="Text Box 12"/>
          <p:cNvSpPr txBox="1">
            <a:spLocks noChangeArrowheads="1"/>
          </p:cNvSpPr>
          <p:nvPr/>
        </p:nvSpPr>
        <p:spPr bwMode="auto">
          <a:xfrm>
            <a:off x="6929438" y="4896534"/>
            <a:ext cx="21431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Комитет </a:t>
            </a:r>
          </a:p>
          <a:p>
            <a:pPr algn="ctr" fontAlgn="auto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по делам молодежи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 fontAlgn="auto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мэрии г.Ярославля</a:t>
            </a:r>
          </a:p>
        </p:txBody>
      </p:sp>
      <p:sp>
        <p:nvSpPr>
          <p:cNvPr id="108" name="AutoShape 11"/>
          <p:cNvSpPr>
            <a:spLocks noChangeArrowheads="1"/>
          </p:cNvSpPr>
          <p:nvPr/>
        </p:nvSpPr>
        <p:spPr bwMode="auto">
          <a:xfrm>
            <a:off x="4764089" y="4584209"/>
            <a:ext cx="1643072" cy="2000263"/>
          </a:xfrm>
          <a:prstGeom prst="roundRect">
            <a:avLst>
              <a:gd name="adj" fmla="val 16667"/>
            </a:avLst>
          </a:prstGeom>
          <a:solidFill>
            <a:srgbClr val="FFC000">
              <a:alpha val="31000"/>
            </a:srgbClr>
          </a:solidFill>
          <a:ln>
            <a:noFill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09" name="Text Box 12"/>
          <p:cNvSpPr txBox="1">
            <a:spLocks noChangeArrowheads="1"/>
          </p:cNvSpPr>
          <p:nvPr/>
        </p:nvSpPr>
        <p:spPr bwMode="auto">
          <a:xfrm>
            <a:off x="4786313" y="4887416"/>
            <a:ext cx="15716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Общественные некоммерческие организации:</a:t>
            </a: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«Анонимные наркоманы».</a:t>
            </a: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Группы </a:t>
            </a:r>
            <a:r>
              <a:rPr lang="ru-RU" sz="13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созависимых</a:t>
            </a:r>
            <a:endParaRPr lang="ru-RU" sz="13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10" name="Прямая со стрелкой 109"/>
          <p:cNvCxnSpPr/>
          <p:nvPr/>
        </p:nvCxnSpPr>
        <p:spPr>
          <a:xfrm rot="10800000" flipV="1">
            <a:off x="2786063" y="3244353"/>
            <a:ext cx="285750" cy="0"/>
          </a:xfrm>
          <a:prstGeom prst="straightConnector1">
            <a:avLst/>
          </a:prstGeom>
          <a:ln w="57150">
            <a:solidFill>
              <a:srgbClr val="003399">
                <a:alpha val="55000"/>
              </a:srgbClr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 rot="10800000" flipV="1">
            <a:off x="2357438" y="2171203"/>
            <a:ext cx="382587" cy="1588"/>
          </a:xfrm>
          <a:prstGeom prst="straightConnector1">
            <a:avLst/>
          </a:prstGeom>
          <a:ln w="57150">
            <a:solidFill>
              <a:srgbClr val="003399">
                <a:alpha val="54000"/>
              </a:srgbClr>
            </a:solidFill>
            <a:miter lim="800000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 rot="10800000" flipV="1">
            <a:off x="2357438" y="3030041"/>
            <a:ext cx="382587" cy="1587"/>
          </a:xfrm>
          <a:prstGeom prst="straightConnector1">
            <a:avLst/>
          </a:prstGeom>
          <a:ln w="57150">
            <a:solidFill>
              <a:srgbClr val="003399">
                <a:alpha val="54000"/>
              </a:srgbClr>
            </a:solidFill>
            <a:miter lim="800000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 rot="10800000" flipV="1">
            <a:off x="2357438" y="4814391"/>
            <a:ext cx="382587" cy="1587"/>
          </a:xfrm>
          <a:prstGeom prst="straightConnector1">
            <a:avLst/>
          </a:prstGeom>
          <a:ln w="57150">
            <a:solidFill>
              <a:srgbClr val="003399">
                <a:alpha val="54000"/>
              </a:srgbClr>
            </a:solidFill>
            <a:miter lim="800000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 rot="10800000" flipV="1">
            <a:off x="2357438" y="3957141"/>
            <a:ext cx="382587" cy="1587"/>
          </a:xfrm>
          <a:prstGeom prst="straightConnector1">
            <a:avLst/>
          </a:prstGeom>
          <a:ln w="57150">
            <a:solidFill>
              <a:srgbClr val="003399">
                <a:alpha val="54000"/>
              </a:srgbClr>
            </a:solidFill>
            <a:miter lim="800000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 rot="10800000" flipV="1">
            <a:off x="2357438" y="5600203"/>
            <a:ext cx="382587" cy="1588"/>
          </a:xfrm>
          <a:prstGeom prst="straightConnector1">
            <a:avLst/>
          </a:prstGeom>
          <a:ln w="57150">
            <a:solidFill>
              <a:srgbClr val="003399">
                <a:alpha val="54000"/>
              </a:srgbClr>
            </a:solidFill>
            <a:miter lim="800000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rot="10800000" flipV="1">
            <a:off x="2403475" y="6314578"/>
            <a:ext cx="382588" cy="1588"/>
          </a:xfrm>
          <a:prstGeom prst="straightConnector1">
            <a:avLst/>
          </a:prstGeom>
          <a:ln w="57150">
            <a:solidFill>
              <a:srgbClr val="003399">
                <a:alpha val="54000"/>
              </a:srgbClr>
            </a:solidFill>
            <a:miter lim="800000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Line 21"/>
          <p:cNvSpPr>
            <a:spLocks noChangeShapeType="1"/>
          </p:cNvSpPr>
          <p:nvPr/>
        </p:nvSpPr>
        <p:spPr bwMode="auto">
          <a:xfrm>
            <a:off x="6429375" y="2029916"/>
            <a:ext cx="46038" cy="4286250"/>
          </a:xfrm>
          <a:prstGeom prst="line">
            <a:avLst/>
          </a:prstGeom>
          <a:noFill/>
          <a:ln w="57150">
            <a:solidFill>
              <a:srgbClr val="003399">
                <a:alpha val="59607"/>
              </a:srgbClr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cxnSp>
        <p:nvCxnSpPr>
          <p:cNvPr id="118" name="Прямая со стрелкой 117"/>
          <p:cNvCxnSpPr/>
          <p:nvPr/>
        </p:nvCxnSpPr>
        <p:spPr>
          <a:xfrm rot="10800000" flipV="1">
            <a:off x="6403975" y="2099766"/>
            <a:ext cx="382588" cy="1587"/>
          </a:xfrm>
          <a:prstGeom prst="straightConnector1">
            <a:avLst/>
          </a:prstGeom>
          <a:ln w="57150">
            <a:solidFill>
              <a:srgbClr val="003399">
                <a:alpha val="55000"/>
              </a:srgbClr>
            </a:solidFill>
            <a:miter lim="800000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/>
          <p:nvPr/>
        </p:nvCxnSpPr>
        <p:spPr>
          <a:xfrm rot="10800000" flipV="1">
            <a:off x="6429375" y="2672853"/>
            <a:ext cx="382588" cy="1588"/>
          </a:xfrm>
          <a:prstGeom prst="straightConnector1">
            <a:avLst/>
          </a:prstGeom>
          <a:ln w="57150">
            <a:solidFill>
              <a:srgbClr val="003399">
                <a:alpha val="55000"/>
              </a:srgbClr>
            </a:solidFill>
            <a:miter lim="800000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 rot="10800000" flipV="1">
            <a:off x="6429375" y="3387228"/>
            <a:ext cx="382588" cy="1588"/>
          </a:xfrm>
          <a:prstGeom prst="straightConnector1">
            <a:avLst/>
          </a:prstGeom>
          <a:ln w="57150">
            <a:solidFill>
              <a:srgbClr val="003399">
                <a:alpha val="55000"/>
              </a:srgbClr>
            </a:solidFill>
            <a:miter lim="800000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/>
          <p:nvPr/>
        </p:nvCxnSpPr>
        <p:spPr>
          <a:xfrm rot="10800000" flipV="1">
            <a:off x="6429375" y="4387353"/>
            <a:ext cx="382588" cy="1588"/>
          </a:xfrm>
          <a:prstGeom prst="straightConnector1">
            <a:avLst/>
          </a:prstGeom>
          <a:ln w="57150">
            <a:solidFill>
              <a:srgbClr val="003399">
                <a:alpha val="55000"/>
              </a:srgbClr>
            </a:solidFill>
            <a:miter lim="800000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 rot="10800000" flipV="1">
            <a:off x="6429375" y="5329162"/>
            <a:ext cx="382588" cy="1587"/>
          </a:xfrm>
          <a:prstGeom prst="straightConnector1">
            <a:avLst/>
          </a:prstGeom>
          <a:ln w="57150">
            <a:solidFill>
              <a:srgbClr val="003399">
                <a:alpha val="55000"/>
              </a:srgbClr>
            </a:solidFill>
            <a:miter lim="800000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/>
          <p:nvPr/>
        </p:nvCxnSpPr>
        <p:spPr>
          <a:xfrm rot="10800000">
            <a:off x="6143625" y="3244353"/>
            <a:ext cx="285750" cy="0"/>
          </a:xfrm>
          <a:prstGeom prst="straightConnector1">
            <a:avLst/>
          </a:prstGeom>
          <a:ln w="57150">
            <a:solidFill>
              <a:srgbClr val="003399">
                <a:alpha val="54902"/>
              </a:srgbClr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rot="10800000" flipV="1">
            <a:off x="6475413" y="6121250"/>
            <a:ext cx="382587" cy="1587"/>
          </a:xfrm>
          <a:prstGeom prst="straightConnector1">
            <a:avLst/>
          </a:prstGeom>
          <a:ln w="57150">
            <a:solidFill>
              <a:srgbClr val="003399">
                <a:alpha val="55000"/>
              </a:srgbClr>
            </a:solidFill>
            <a:miter lim="800000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 rot="5400000">
            <a:off x="4321175" y="2350591"/>
            <a:ext cx="500063" cy="1587"/>
          </a:xfrm>
          <a:prstGeom prst="straightConnector1">
            <a:avLst/>
          </a:prstGeom>
          <a:ln w="57150">
            <a:solidFill>
              <a:srgbClr val="003399">
                <a:alpha val="55000"/>
              </a:srgb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>
            <a:off x="539552" y="1029772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>
            <a:off x="0" y="1029772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/>
          <p:cNvSpPr/>
          <p:nvPr/>
        </p:nvSpPr>
        <p:spPr>
          <a:xfrm>
            <a:off x="683568" y="1268760"/>
            <a:ext cx="7920880" cy="4873744"/>
          </a:xfrm>
          <a:prstGeom prst="ellipse">
            <a:avLst/>
          </a:prstGeom>
          <a:noFill/>
          <a:ln w="889000">
            <a:solidFill>
              <a:schemeClr val="accent4">
                <a:lumMod val="60000"/>
                <a:lumOff val="40000"/>
                <a:alpha val="70000"/>
              </a:schemeClr>
            </a:solidFill>
          </a:ln>
          <a:effectLst>
            <a:outerShdw blurRad="342900" sx="88000" sy="88000" algn="ctr" rotWithShape="0">
              <a:schemeClr val="accent4">
                <a:lumMod val="60000"/>
                <a:lumOff val="40000"/>
                <a:alpha val="40000"/>
              </a:schemeClr>
            </a:outerShdw>
          </a:effectLst>
          <a:scene3d>
            <a:camera prst="orthographicFront">
              <a:rot lat="600000" lon="0" rev="20699999"/>
            </a:camera>
            <a:lightRig rig="threePt" dir="t"/>
          </a:scene3d>
          <a:sp3d>
            <a:bevelT w="0" h="0"/>
            <a:bevelB w="12700" h="12700"/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84" tIns="36942" rIns="73884" bIns="36942"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rot="634351">
            <a:off x="2873777" y="2527771"/>
            <a:ext cx="3393064" cy="2031275"/>
          </a:xfrm>
          <a:prstGeom prst="ellipse">
            <a:avLst/>
          </a:prstGeom>
          <a:noFill/>
          <a:ln>
            <a:noFill/>
          </a:ln>
          <a:scene3d>
            <a:camera prst="perspectiveLeft" fov="2700000"/>
            <a:lightRig rig="flat" dir="t"/>
          </a:scene3d>
          <a:sp3d extrusionH="698500">
            <a:bevelT prst="convex"/>
            <a:bevelB prst="convex"/>
            <a:extrusionClr>
              <a:srgbClr val="00C459"/>
            </a:extrusionClr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06" tIns="41253" rIns="82506" bIns="41253" rtlCol="0" anchor="ctr"/>
          <a:lstStyle/>
          <a:p>
            <a:pPr algn="ctr"/>
            <a:endParaRPr lang="ru-RU"/>
          </a:p>
        </p:txBody>
      </p:sp>
      <p:sp>
        <p:nvSpPr>
          <p:cNvPr id="5" name="Text Box 64"/>
          <p:cNvSpPr txBox="1">
            <a:spLocks noChangeArrowheads="1"/>
          </p:cNvSpPr>
          <p:nvPr/>
        </p:nvSpPr>
        <p:spPr bwMode="auto">
          <a:xfrm>
            <a:off x="3286116" y="3071810"/>
            <a:ext cx="292895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506" tIns="41253" rIns="82506" bIns="41253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903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НАРКОЛОГИЧЕСКАЯ СЛУЖБА ЯРОСЛАВСКОЙ ОБЛАСТИ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73"/>
          <p:cNvSpPr>
            <a:spLocks noChangeArrowheads="1"/>
          </p:cNvSpPr>
          <p:nvPr/>
        </p:nvSpPr>
        <p:spPr bwMode="auto">
          <a:xfrm>
            <a:off x="3320722" y="1077483"/>
            <a:ext cx="2439993" cy="637005"/>
          </a:xfrm>
          <a:prstGeom prst="roundRect">
            <a:avLst>
              <a:gd name="adj" fmla="val 16667"/>
            </a:avLst>
          </a:prstGeom>
          <a:noFill/>
          <a:ln w="12700">
            <a:noFill/>
            <a:prstDash val="solid"/>
            <a:round/>
            <a:headEnd/>
            <a:tailEnd/>
          </a:ln>
          <a:effectLst/>
        </p:spPr>
        <p:txBody>
          <a:bodyPr vert="horz" wrap="square" lIns="82506" tIns="41253" rIns="82506" bIns="41253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903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Правоохранительные органы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 descr="http://www.americandream.de/assets/Uploads/_resampled/xSetWidth200-polizist-new-york.jpg.pagespeed.ic.FjJCV4IFJ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80009" y="714356"/>
            <a:ext cx="517119" cy="477675"/>
          </a:xfrm>
          <a:prstGeom prst="rect">
            <a:avLst/>
          </a:prstGeom>
          <a:noFill/>
        </p:spPr>
      </p:pic>
      <p:sp>
        <p:nvSpPr>
          <p:cNvPr id="10" name="AutoShape 74"/>
          <p:cNvSpPr>
            <a:spLocks noChangeArrowheads="1"/>
          </p:cNvSpPr>
          <p:nvPr/>
        </p:nvSpPr>
        <p:spPr bwMode="auto">
          <a:xfrm>
            <a:off x="5510459" y="1592649"/>
            <a:ext cx="1604921" cy="407591"/>
          </a:xfrm>
          <a:prstGeom prst="roundRect">
            <a:avLst>
              <a:gd name="adj" fmla="val 16667"/>
            </a:avLst>
          </a:prstGeom>
          <a:noFill/>
          <a:ln w="12700">
            <a:noFill/>
            <a:prstDash val="solid"/>
            <a:round/>
            <a:headEnd/>
            <a:tailEnd/>
          </a:ln>
          <a:effectLst/>
        </p:spPr>
        <p:txBody>
          <a:bodyPr vert="horz" wrap="square" lIns="82506" tIns="41253" rIns="82506" bIns="41253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903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УФСКН ЯО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8" descr="&amp;Scy;&amp;ocy;&amp;ocy;&amp;bcy;&amp;shchcy;&amp;icy;, &amp;gcy;&amp;dcy;&amp;iecy; &amp;tcy;&amp;ocy;&amp;rcy;&amp;gcy;&amp;ucy;&amp;yucy;&amp;tcy; &amp;scy;&amp;mcy;&amp;iecy;&amp;rcy;&amp;tcy;&amp;softcy;&amp;yucy;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FFC"/>
              </a:clrFrom>
              <a:clrTo>
                <a:srgbClr val="F8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5957" y="1214422"/>
            <a:ext cx="534994" cy="438296"/>
          </a:xfrm>
          <a:prstGeom prst="rect">
            <a:avLst/>
          </a:prstGeom>
          <a:noFill/>
        </p:spPr>
      </p:pic>
      <p:sp>
        <p:nvSpPr>
          <p:cNvPr id="20" name="AutoShape 76"/>
          <p:cNvSpPr>
            <a:spLocks noChangeArrowheads="1"/>
          </p:cNvSpPr>
          <p:nvPr/>
        </p:nvSpPr>
        <p:spPr bwMode="auto">
          <a:xfrm>
            <a:off x="6469410" y="2172990"/>
            <a:ext cx="2169245" cy="897302"/>
          </a:xfrm>
          <a:prstGeom prst="roundRect">
            <a:avLst/>
          </a:prstGeom>
          <a:noFill/>
          <a:ln w="12700">
            <a:noFill/>
            <a:prstDash val="solid"/>
            <a:round/>
            <a:headEnd/>
            <a:tailEnd/>
          </a:ln>
          <a:effectLst>
            <a:outerShdw blurRad="533400" dist="50800" dir="5400000" algn="ctr" rotWithShape="0">
              <a:schemeClr val="bg1"/>
            </a:outerShdw>
          </a:effectLst>
        </p:spPr>
        <p:txBody>
          <a:bodyPr vert="horz" wrap="square" lIns="82506" tIns="41253" rIns="82506" bIns="41253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903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Лечебно-профилактические учреждения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 descr="http://cs303703.userapi.com/v303703894/3562/Qd8WSOevDxU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49940" y="1740957"/>
            <a:ext cx="563075" cy="515714"/>
          </a:xfrm>
          <a:prstGeom prst="rect">
            <a:avLst/>
          </a:prstGeom>
          <a:noFill/>
        </p:spPr>
      </p:pic>
      <p:sp>
        <p:nvSpPr>
          <p:cNvPr id="26" name="AutoShape 78"/>
          <p:cNvSpPr>
            <a:spLocks noChangeArrowheads="1"/>
          </p:cNvSpPr>
          <p:nvPr/>
        </p:nvSpPr>
        <p:spPr bwMode="auto">
          <a:xfrm>
            <a:off x="7437058" y="3690669"/>
            <a:ext cx="1564098" cy="418670"/>
          </a:xfrm>
          <a:prstGeom prst="roundRect">
            <a:avLst/>
          </a:prstGeom>
          <a:noFill/>
          <a:ln w="12700">
            <a:noFill/>
            <a:prstDash val="solid"/>
            <a:round/>
            <a:headEnd/>
            <a:tailEnd/>
          </a:ln>
          <a:effectLst/>
        </p:spPr>
        <p:txBody>
          <a:bodyPr vert="horz" wrap="square" lIns="82506" tIns="41253" rIns="82506" bIns="41253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903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Военкоматы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AutoShape 79"/>
          <p:cNvSpPr>
            <a:spLocks noChangeArrowheads="1"/>
          </p:cNvSpPr>
          <p:nvPr/>
        </p:nvSpPr>
        <p:spPr bwMode="auto">
          <a:xfrm>
            <a:off x="6372200" y="4801259"/>
            <a:ext cx="1790482" cy="628005"/>
          </a:xfrm>
          <a:prstGeom prst="roundRect">
            <a:avLst>
              <a:gd name="adj" fmla="val 16667"/>
            </a:avLst>
          </a:prstGeom>
          <a:noFill/>
          <a:ln w="12700">
            <a:noFill/>
            <a:prstDash val="solid"/>
            <a:round/>
            <a:headEnd/>
            <a:tailEnd/>
          </a:ln>
          <a:effectLst/>
        </p:spPr>
        <p:txBody>
          <a:bodyPr vert="horz" wrap="square" lIns="82506" tIns="41253" rIns="82506" bIns="41253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903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Общественные организации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AutoShape 80"/>
          <p:cNvSpPr>
            <a:spLocks noChangeArrowheads="1"/>
          </p:cNvSpPr>
          <p:nvPr/>
        </p:nvSpPr>
        <p:spPr bwMode="auto">
          <a:xfrm>
            <a:off x="5720502" y="5636329"/>
            <a:ext cx="1780456" cy="880363"/>
          </a:xfrm>
          <a:prstGeom prst="roundRect">
            <a:avLst>
              <a:gd name="adj" fmla="val 16667"/>
            </a:avLst>
          </a:prstGeom>
          <a:noFill/>
          <a:ln w="12700">
            <a:noFill/>
            <a:prstDash val="solid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txBody>
          <a:bodyPr vert="horz" wrap="square" lIns="82506" tIns="41253" rIns="82506" bIns="41253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903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Русская Православная Церковь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18" descr="http://www.educima.com/imagen-iglesia-ortodoxa-rusa-p2621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5957362"/>
            <a:ext cx="599563" cy="686348"/>
          </a:xfrm>
          <a:prstGeom prst="rect">
            <a:avLst/>
          </a:prstGeom>
          <a:noFill/>
        </p:spPr>
      </p:pic>
      <p:sp>
        <p:nvSpPr>
          <p:cNvPr id="33" name="Text Box 42"/>
          <p:cNvSpPr txBox="1">
            <a:spLocks noChangeArrowheads="1"/>
          </p:cNvSpPr>
          <p:nvPr/>
        </p:nvSpPr>
        <p:spPr bwMode="auto">
          <a:xfrm>
            <a:off x="1340804" y="67164"/>
            <a:ext cx="7803195" cy="63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58000"/>
              </a:schemeClr>
            </a:outerShdw>
          </a:effectLst>
        </p:spPr>
        <p:txBody>
          <a:bodyPr vert="horz" wrap="square" lIns="82506" tIns="41253" rIns="82506" bIns="41253" numCol="1" anchor="t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ts val="903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СИСТЕМА МЕЖВЕДОМСТВЕННОГО ВЗАИМОДЕЙСТВИЯ  ПО ПРОФИЛАКТИКЕ ПОТРЕБЛЕНИЯ ПСИХОАКТИВНЫХ ВЕЩЕСТВ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10" descr="http://www.iconshock.com/img_jpg/XMac/accounting/jpg/128/watchman_ico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900" y="3270746"/>
            <a:ext cx="535310" cy="476505"/>
          </a:xfrm>
          <a:prstGeom prst="rect">
            <a:avLst/>
          </a:prstGeom>
          <a:noFill/>
        </p:spPr>
      </p:pic>
      <p:cxnSp>
        <p:nvCxnSpPr>
          <p:cNvPr id="34" name="Прямая со стрелкой 33"/>
          <p:cNvCxnSpPr/>
          <p:nvPr/>
        </p:nvCxnSpPr>
        <p:spPr>
          <a:xfrm rot="16200000" flipH="1">
            <a:off x="4236945" y="2089374"/>
            <a:ext cx="732673" cy="62564"/>
          </a:xfrm>
          <a:prstGeom prst="straightConnector1">
            <a:avLst/>
          </a:prstGeom>
          <a:ln w="38100">
            <a:solidFill>
              <a:srgbClr val="0066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5510460" y="2132856"/>
            <a:ext cx="357684" cy="511138"/>
          </a:xfrm>
          <a:prstGeom prst="straightConnector1">
            <a:avLst/>
          </a:prstGeom>
          <a:ln w="38100">
            <a:solidFill>
              <a:srgbClr val="0066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10800000" flipV="1">
            <a:off x="6198663" y="2905662"/>
            <a:ext cx="563077" cy="209335"/>
          </a:xfrm>
          <a:prstGeom prst="straightConnector1">
            <a:avLst/>
          </a:prstGeom>
          <a:ln w="38100">
            <a:solidFill>
              <a:srgbClr val="0066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 flipV="1">
            <a:off x="6386354" y="3690670"/>
            <a:ext cx="993958" cy="170378"/>
          </a:xfrm>
          <a:prstGeom prst="straightConnector1">
            <a:avLst/>
          </a:prstGeom>
          <a:ln w="38100">
            <a:solidFill>
              <a:srgbClr val="0066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16200000" flipV="1">
            <a:off x="5195864" y="4884707"/>
            <a:ext cx="942008" cy="437947"/>
          </a:xfrm>
          <a:prstGeom prst="straightConnector1">
            <a:avLst/>
          </a:prstGeom>
          <a:ln w="38100">
            <a:solidFill>
              <a:srgbClr val="0066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16200000" flipV="1">
            <a:off x="6249812" y="4267523"/>
            <a:ext cx="523338" cy="625639"/>
          </a:xfrm>
          <a:prstGeom prst="straightConnector1">
            <a:avLst/>
          </a:prstGeom>
          <a:ln w="38100">
            <a:solidFill>
              <a:srgbClr val="0066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AutoShape 71"/>
          <p:cNvSpPr>
            <a:spLocks noChangeArrowheads="1"/>
          </p:cNvSpPr>
          <p:nvPr/>
        </p:nvSpPr>
        <p:spPr bwMode="auto">
          <a:xfrm>
            <a:off x="1005857" y="1387984"/>
            <a:ext cx="2241581" cy="605467"/>
          </a:xfrm>
          <a:prstGeom prst="roundRect">
            <a:avLst>
              <a:gd name="adj" fmla="val 16667"/>
            </a:avLst>
          </a:prstGeom>
          <a:noFill/>
          <a:ln w="12700">
            <a:noFill/>
            <a:prstDash val="solid"/>
            <a:round/>
            <a:headEnd/>
            <a:tailEnd/>
          </a:ln>
          <a:effectLst>
            <a:outerShdw blurRad="469900" dist="250190" dir="8460000" sx="120000" sy="120000" algn="ctr">
              <a:schemeClr val="bg1">
                <a:alpha val="59000"/>
              </a:schemeClr>
            </a:outerShdw>
          </a:effectLst>
        </p:spPr>
        <p:txBody>
          <a:bodyPr vert="horz" wrap="square" lIns="82506" tIns="41253" rIns="82506" bIns="41253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903"/>
              </a:spcAf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Антинаркотическая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комиссия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4" name="Picture 4" descr="http://www.neonett.ru/wp-content/uploads/2010/07/i206403340_83238_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4061" y="844185"/>
            <a:ext cx="679444" cy="700800"/>
          </a:xfrm>
          <a:prstGeom prst="rect">
            <a:avLst/>
          </a:prstGeom>
          <a:noFill/>
        </p:spPr>
      </p:pic>
      <p:sp>
        <p:nvSpPr>
          <p:cNvPr id="65" name="AutoShape 62"/>
          <p:cNvSpPr>
            <a:spLocks noChangeArrowheads="1"/>
          </p:cNvSpPr>
          <p:nvPr/>
        </p:nvSpPr>
        <p:spPr bwMode="auto">
          <a:xfrm>
            <a:off x="-32" y="2591660"/>
            <a:ext cx="2572437" cy="909420"/>
          </a:xfrm>
          <a:prstGeom prst="roundRect">
            <a:avLst>
              <a:gd name="adj" fmla="val 16667"/>
            </a:avLst>
          </a:prstGeom>
          <a:noFill/>
          <a:ln w="12700">
            <a:noFill/>
            <a:prstDash val="solid"/>
            <a:round/>
            <a:headEnd/>
            <a:tailEnd/>
          </a:ln>
          <a:effectLst/>
        </p:spPr>
        <p:txBody>
          <a:bodyPr vert="horz" wrap="square" lIns="82506" tIns="41253" rIns="82506" bIns="41253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903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    Комиссии по делам несовершеннолетних и защите их прав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6" name="Picture 12" descr="http://www.city-yar.ru/data/Unsorted/aist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091" y="2268471"/>
            <a:ext cx="748888" cy="460355"/>
          </a:xfrm>
          <a:prstGeom prst="rect">
            <a:avLst/>
          </a:prstGeom>
          <a:noFill/>
        </p:spPr>
      </p:pic>
      <p:sp>
        <p:nvSpPr>
          <p:cNvPr id="67" name="AutoShape 65"/>
          <p:cNvSpPr>
            <a:spLocks noChangeArrowheads="1"/>
          </p:cNvSpPr>
          <p:nvPr/>
        </p:nvSpPr>
        <p:spPr bwMode="auto">
          <a:xfrm>
            <a:off x="789500" y="4259528"/>
            <a:ext cx="1780455" cy="637005"/>
          </a:xfrm>
          <a:prstGeom prst="roundRect">
            <a:avLst>
              <a:gd name="adj" fmla="val 16667"/>
            </a:avLst>
          </a:prstGeom>
          <a:noFill/>
          <a:ln w="12700">
            <a:noFill/>
            <a:prstDash val="solid"/>
            <a:round/>
            <a:headEnd/>
            <a:tailEnd/>
          </a:ln>
          <a:effectLst/>
        </p:spPr>
        <p:txBody>
          <a:bodyPr vert="horz" wrap="square" lIns="82506" tIns="41253" rIns="82506" bIns="41253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903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Департамент образования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8" name="Picture 14" descr="http://www.oreninform.ru/upload/iblock/dc4/educatio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291" y="3857628"/>
            <a:ext cx="767561" cy="571078"/>
          </a:xfrm>
          <a:prstGeom prst="rect">
            <a:avLst/>
          </a:prstGeom>
          <a:noFill/>
        </p:spPr>
      </p:pic>
      <p:sp>
        <p:nvSpPr>
          <p:cNvPr id="69" name="AutoShape 66"/>
          <p:cNvSpPr>
            <a:spLocks noChangeArrowheads="1"/>
          </p:cNvSpPr>
          <p:nvPr/>
        </p:nvSpPr>
        <p:spPr bwMode="auto">
          <a:xfrm>
            <a:off x="2357423" y="5286388"/>
            <a:ext cx="2643205" cy="1011575"/>
          </a:xfrm>
          <a:prstGeom prst="roundRect">
            <a:avLst>
              <a:gd name="adj" fmla="val 16667"/>
            </a:avLst>
          </a:prstGeom>
          <a:noFill/>
          <a:ln w="12700">
            <a:noFill/>
            <a:prstDash val="solid"/>
            <a:round/>
            <a:headEnd/>
            <a:tailEnd/>
          </a:ln>
          <a:effectLst/>
        </p:spPr>
        <p:txBody>
          <a:bodyPr vert="horz" wrap="square" lIns="82506" tIns="41253" rIns="82506" bIns="41253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903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Департамент по делам молодежи, физической культуры и спорту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 flipH="1">
            <a:off x="3779912" y="4632677"/>
            <a:ext cx="479269" cy="740541"/>
          </a:xfrm>
          <a:prstGeom prst="straightConnector1">
            <a:avLst/>
          </a:prstGeom>
          <a:ln w="38100">
            <a:solidFill>
              <a:srgbClr val="0066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aifax.ru/photos/7357/5_bez_imeni-4jpg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7319" y="5214950"/>
            <a:ext cx="877293" cy="649301"/>
          </a:xfrm>
          <a:prstGeom prst="rect">
            <a:avLst/>
          </a:prstGeom>
          <a:noFill/>
        </p:spPr>
      </p:pic>
      <p:cxnSp>
        <p:nvCxnSpPr>
          <p:cNvPr id="85" name="Прямая со стрелкой 84"/>
          <p:cNvCxnSpPr/>
          <p:nvPr/>
        </p:nvCxnSpPr>
        <p:spPr>
          <a:xfrm rot="10800000" flipV="1">
            <a:off x="2444827" y="4161672"/>
            <a:ext cx="813331" cy="471004"/>
          </a:xfrm>
          <a:prstGeom prst="straightConnector1">
            <a:avLst/>
          </a:prstGeom>
          <a:ln w="38100">
            <a:solidFill>
              <a:srgbClr val="0066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0800000">
            <a:off x="2319699" y="3324332"/>
            <a:ext cx="688203" cy="105831"/>
          </a:xfrm>
          <a:prstGeom prst="straightConnector1">
            <a:avLst/>
          </a:prstGeom>
          <a:ln w="38100">
            <a:solidFill>
              <a:srgbClr val="0066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2771802" y="1988842"/>
            <a:ext cx="736611" cy="602819"/>
          </a:xfrm>
          <a:prstGeom prst="straightConnector1">
            <a:avLst/>
          </a:prstGeom>
          <a:ln w="38100">
            <a:solidFill>
              <a:srgbClr val="0066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http://school-conf.ru.bujet.ru/upload/iblock/5b6/lxmyc%20zodkhl-5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13015" y="4589529"/>
            <a:ext cx="938459" cy="6711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1785919" y="1268760"/>
            <a:ext cx="6314474" cy="1620661"/>
            <a:chOff x="3964" y="2071"/>
            <a:chExt cx="1484" cy="33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195" name="AutoShape 59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entury Gothic" pitchFamily="34" charset="0"/>
              </a:endParaRPr>
            </a:p>
          </p:txBody>
        </p:sp>
        <p:sp>
          <p:nvSpPr>
            <p:cNvPr id="6196" name="AutoShape 60"/>
            <p:cNvSpPr>
              <a:spLocks noChangeArrowheads="1"/>
            </p:cNvSpPr>
            <p:nvPr/>
          </p:nvSpPr>
          <p:spPr bwMode="gray">
            <a:xfrm>
              <a:off x="3987" y="2091"/>
              <a:ext cx="1432" cy="288"/>
            </a:xfrm>
            <a:prstGeom prst="roundRect">
              <a:avLst>
                <a:gd name="adj" fmla="val 28356"/>
              </a:avLst>
            </a:prstGeom>
            <a:grp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entury Gothic" pitchFamily="34" charset="0"/>
              </a:endParaRPr>
            </a:p>
          </p:txBody>
        </p:sp>
      </p:grpSp>
      <p:sp>
        <p:nvSpPr>
          <p:cNvPr id="6147" name="AutoShape 31"/>
          <p:cNvSpPr>
            <a:spLocks noChangeArrowheads="1"/>
          </p:cNvSpPr>
          <p:nvPr/>
        </p:nvSpPr>
        <p:spPr bwMode="gray">
          <a:xfrm flipV="1">
            <a:off x="1392742" y="2556840"/>
            <a:ext cx="7169178" cy="6651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707 w 21600"/>
              <a:gd name="T13" fmla="*/ 3707 h 21600"/>
              <a:gd name="T14" fmla="*/ 17893 w 21600"/>
              <a:gd name="T15" fmla="*/ 1789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714375" y="311249"/>
            <a:ext cx="750093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6" tIns="46648" rIns="93296" bIns="46648">
            <a:spAutoFit/>
          </a:bodyPr>
          <a:lstStyle/>
          <a:p>
            <a:pPr algn="ctr" defTabSz="933450">
              <a:spcBef>
                <a:spcPct val="50000"/>
              </a:spcBef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Типы профилактического вмешательства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150" name="Line 9"/>
          <p:cNvSpPr>
            <a:spLocks noChangeShapeType="1"/>
          </p:cNvSpPr>
          <p:nvPr/>
        </p:nvSpPr>
        <p:spPr bwMode="auto">
          <a:xfrm>
            <a:off x="487363" y="833609"/>
            <a:ext cx="16906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5" name="AutoShape 27"/>
          <p:cNvSpPr>
            <a:spLocks noChangeArrowheads="1"/>
          </p:cNvSpPr>
          <p:nvPr/>
        </p:nvSpPr>
        <p:spPr bwMode="gray">
          <a:xfrm>
            <a:off x="1235051" y="3256779"/>
            <a:ext cx="7413625" cy="1352550"/>
          </a:xfrm>
          <a:prstGeom prst="roundRect">
            <a:avLst>
              <a:gd name="adj" fmla="val 11921"/>
            </a:avLst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2316" name="AutoShape 28"/>
          <p:cNvSpPr>
            <a:spLocks noChangeArrowheads="1"/>
          </p:cNvSpPr>
          <p:nvPr/>
        </p:nvSpPr>
        <p:spPr bwMode="gray">
          <a:xfrm>
            <a:off x="1283473" y="4929198"/>
            <a:ext cx="7413625" cy="1236106"/>
          </a:xfrm>
          <a:prstGeom prst="roundRect">
            <a:avLst>
              <a:gd name="adj" fmla="val 11921"/>
            </a:avLst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6168" name="AutoShape 30"/>
          <p:cNvSpPr>
            <a:spLocks noChangeArrowheads="1"/>
          </p:cNvSpPr>
          <p:nvPr/>
        </p:nvSpPr>
        <p:spPr bwMode="gray">
          <a:xfrm flipV="1">
            <a:off x="1413819" y="4234826"/>
            <a:ext cx="7129463" cy="6619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707 w 21600"/>
              <a:gd name="T13" fmla="*/ 3707 h 21600"/>
              <a:gd name="T14" fmla="*/ 17893 w 21600"/>
              <a:gd name="T15" fmla="*/ 1789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>
              <a:latin typeface="Century Gothic" pitchFamily="34" charset="0"/>
            </a:endParaRPr>
          </a:p>
        </p:txBody>
      </p:sp>
      <p:pic>
        <p:nvPicPr>
          <p:cNvPr id="6169" name="Picture 33" descr="Pictur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1403350" y="4832521"/>
            <a:ext cx="754063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7" name="Text Box 38"/>
          <p:cNvSpPr txBox="1">
            <a:spLocks noChangeArrowheads="1"/>
          </p:cNvSpPr>
          <p:nvPr/>
        </p:nvSpPr>
        <p:spPr bwMode="gray">
          <a:xfrm>
            <a:off x="1571625" y="5110334"/>
            <a:ext cx="6929438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	</a:t>
            </a:r>
            <a:r>
              <a:rPr lang="ru-RU" b="1" dirty="0" err="1">
                <a:solidFill>
                  <a:srgbClr val="002060"/>
                </a:solidFill>
                <a:cs typeface="Times New Roman" pitchFamily="18" charset="0"/>
              </a:rPr>
              <a:t>Модификационная</a:t>
            </a: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 интервенция </a:t>
            </a:r>
            <a:endParaRPr lang="ru-RU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направлена </a:t>
            </a: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на группы лиц, уже употребляющих </a:t>
            </a:r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ПАВ</a:t>
            </a:r>
            <a:endParaRPr lang="ru-RU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5148" name="Text Box 39"/>
          <p:cNvSpPr txBox="1">
            <a:spLocks noChangeArrowheads="1"/>
          </p:cNvSpPr>
          <p:nvPr/>
        </p:nvSpPr>
        <p:spPr bwMode="gray">
          <a:xfrm>
            <a:off x="1500166" y="3395832"/>
            <a:ext cx="7056437" cy="1169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	</a:t>
            </a: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Индикативная (селективная) 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интервенция</a:t>
            </a:r>
            <a:endParaRPr lang="ru-RU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 Цель - снизить вероятность наркотизации среди тех, кто, вероятно, может быть ей подвержен (группы риска) </a:t>
            </a:r>
            <a:endParaRPr lang="ru-RU" sz="1600" dirty="0">
              <a:solidFill>
                <a:srgbClr val="002060"/>
              </a:solidFill>
              <a:cs typeface="Times New Roman" pitchFamily="18" charset="0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5149" name="Rectangle 44"/>
          <p:cNvSpPr>
            <a:spLocks noChangeArrowheads="1"/>
          </p:cNvSpPr>
          <p:nvPr/>
        </p:nvSpPr>
        <p:spPr bwMode="auto">
          <a:xfrm>
            <a:off x="1857375" y="1324146"/>
            <a:ext cx="62420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Универсальная (предупредительная) интервенция.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Цель - охватить максимально возможное число детей и подростков и предупредить употребление ПАВ среди данной группы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214438" y="2967209"/>
            <a:ext cx="611187" cy="608012"/>
            <a:chOff x="579" y="1386"/>
            <a:chExt cx="385" cy="383"/>
          </a:xfrm>
        </p:grpSpPr>
        <p:sp>
          <p:nvSpPr>
            <p:cNvPr id="6177" name="Oval 31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entury Gothic" pitchFamily="34" charset="0"/>
              </a:endParaRPr>
            </a:p>
          </p:txBody>
        </p:sp>
        <p:grpSp>
          <p:nvGrpSpPr>
            <p:cNvPr id="4" name="Group 32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6179" name="Oval 33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entury Gothic" pitchFamily="34" charset="0"/>
                </a:endParaRPr>
              </a:p>
            </p:txBody>
          </p:sp>
          <p:sp>
            <p:nvSpPr>
              <p:cNvPr id="6180" name="Oval 34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entury Gothic" pitchFamily="34" charset="0"/>
                </a:endParaRPr>
              </a:p>
            </p:txBody>
          </p:sp>
          <p:sp>
            <p:nvSpPr>
              <p:cNvPr id="6181" name="Oval 35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entury Gothic" pitchFamily="34" charset="0"/>
                </a:endParaRPr>
              </a:p>
            </p:txBody>
          </p:sp>
          <p:sp>
            <p:nvSpPr>
              <p:cNvPr id="6182" name="Oval 36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entury Gothic" pitchFamily="34" charset="0"/>
                </a:endParaRPr>
              </a:p>
            </p:txBody>
          </p:sp>
        </p:grpSp>
      </p:grpSp>
      <p:cxnSp>
        <p:nvCxnSpPr>
          <p:cNvPr id="45" name="Прямая соединительная линия 44"/>
          <p:cNvCxnSpPr/>
          <p:nvPr/>
        </p:nvCxnSpPr>
        <p:spPr>
          <a:xfrm>
            <a:off x="539552" y="1017858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0" y="1017858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214414" y="2967204"/>
            <a:ext cx="611187" cy="608012"/>
            <a:chOff x="579" y="1386"/>
            <a:chExt cx="385" cy="383"/>
          </a:xfrm>
        </p:grpSpPr>
        <p:sp>
          <p:nvSpPr>
            <p:cNvPr id="48" name="Oval 31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entury Gothic" pitchFamily="34" charset="0"/>
              </a:endParaRPr>
            </a:p>
          </p:txBody>
        </p: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50" name="Oval 33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entury Gothic" pitchFamily="34" charset="0"/>
                </a:endParaRPr>
              </a:p>
            </p:txBody>
          </p:sp>
          <p:sp>
            <p:nvSpPr>
              <p:cNvPr id="51" name="Oval 34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entury Gothic" pitchFamily="34" charset="0"/>
                </a:endParaRPr>
              </a:p>
            </p:txBody>
          </p:sp>
          <p:sp>
            <p:nvSpPr>
              <p:cNvPr id="52" name="Oval 35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entury Gothic" pitchFamily="34" charset="0"/>
                </a:endParaRPr>
              </a:p>
            </p:txBody>
          </p:sp>
          <p:sp>
            <p:nvSpPr>
              <p:cNvPr id="53" name="Oval 36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entury Gothic" pitchFamily="34" charset="0"/>
                </a:endParaRPr>
              </a:p>
            </p:txBody>
          </p:sp>
        </p:grp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1214414" y="4753154"/>
            <a:ext cx="611187" cy="608013"/>
            <a:chOff x="579" y="1386"/>
            <a:chExt cx="385" cy="383"/>
          </a:xfrm>
        </p:grpSpPr>
        <p:sp>
          <p:nvSpPr>
            <p:cNvPr id="62" name="Oval 31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entury Gothic" pitchFamily="34" charset="0"/>
              </a:endParaRPr>
            </a:p>
          </p:txBody>
        </p:sp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64" name="Oval 33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entury Gothic" pitchFamily="34" charset="0"/>
                </a:endParaRPr>
              </a:p>
            </p:txBody>
          </p:sp>
          <p:sp>
            <p:nvSpPr>
              <p:cNvPr id="65" name="Oval 34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entury Gothic" pitchFamily="34" charset="0"/>
                </a:endParaRPr>
              </a:p>
            </p:txBody>
          </p:sp>
          <p:sp>
            <p:nvSpPr>
              <p:cNvPr id="66" name="Oval 35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entury Gothic" pitchFamily="34" charset="0"/>
                </a:endParaRPr>
              </a:p>
            </p:txBody>
          </p:sp>
          <p:sp>
            <p:nvSpPr>
              <p:cNvPr id="67" name="Oval 36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entury Gothic" pitchFamily="34" charset="0"/>
                </a:endParaRPr>
              </a:p>
            </p:txBody>
          </p:sp>
        </p:grp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571604" y="1109816"/>
            <a:ext cx="611187" cy="608012"/>
            <a:chOff x="579" y="1386"/>
            <a:chExt cx="385" cy="383"/>
          </a:xfrm>
        </p:grpSpPr>
        <p:sp>
          <p:nvSpPr>
            <p:cNvPr id="58" name="Oval 31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entury Gothic" pitchFamily="34" charset="0"/>
              </a:endParaRPr>
            </a:p>
          </p:txBody>
        </p: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60" name="Oval 33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entury Gothic" pitchFamily="34" charset="0"/>
                </a:endParaRPr>
              </a:p>
            </p:txBody>
          </p:sp>
          <p:sp>
            <p:nvSpPr>
              <p:cNvPr id="68" name="Oval 34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entury Gothic" pitchFamily="34" charset="0"/>
                </a:endParaRPr>
              </a:p>
            </p:txBody>
          </p:sp>
          <p:sp>
            <p:nvSpPr>
              <p:cNvPr id="69" name="Oval 35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entury Gothic" pitchFamily="34" charset="0"/>
                </a:endParaRPr>
              </a:p>
            </p:txBody>
          </p:sp>
          <p:sp>
            <p:nvSpPr>
              <p:cNvPr id="70" name="Oval 36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entury Gothic" pitchFamily="34" charset="0"/>
                </a:endParaRPr>
              </a:p>
            </p:txBody>
          </p:sp>
        </p:grpSp>
      </p:grp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136706" cy="692696"/>
          </a:xfrm>
        </p:spPr>
        <p:txBody>
          <a:bodyPr>
            <a:normAutofit/>
          </a:bodyPr>
          <a:lstStyle/>
          <a:p>
            <a:r>
              <a:rPr lang="ru-RU" sz="2000" b="1" cap="all" dirty="0" smtClean="0">
                <a:solidFill>
                  <a:schemeClr val="accent2">
                    <a:lumMod val="50000"/>
                  </a:schemeClr>
                </a:solidFill>
              </a:rPr>
              <a:t>Принципы профилактики </a:t>
            </a:r>
            <a:r>
              <a:rPr lang="ru-RU" sz="2000" b="1" cap="all" dirty="0" err="1" smtClean="0">
                <a:solidFill>
                  <a:schemeClr val="accent2">
                    <a:lumMod val="50000"/>
                  </a:schemeClr>
                </a:solidFill>
              </a:rPr>
              <a:t>аддиктивного</a:t>
            </a:r>
            <a:r>
              <a:rPr lang="ru-RU" sz="2000" b="1" cap="all" dirty="0" smtClean="0">
                <a:solidFill>
                  <a:schemeClr val="accent2">
                    <a:lumMod val="50000"/>
                  </a:schemeClr>
                </a:solidFill>
              </a:rPr>
              <a:t> поведения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605838" cy="460851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609600" indent="-609600" algn="just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300" b="1" dirty="0" smtClean="0">
                <a:solidFill>
                  <a:srgbClr val="002060"/>
                </a:solidFill>
              </a:rPr>
              <a:t>Комплексность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– </a:t>
            </a:r>
            <a:r>
              <a:rPr lang="ru-RU" sz="2300" dirty="0" smtClean="0">
                <a:solidFill>
                  <a:srgbClr val="002060"/>
                </a:solidFill>
              </a:rPr>
              <a:t>взаимодействие на межведомственном и профессиональном уровнях.</a:t>
            </a: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AutoNum type="arabicPeriod"/>
            </a:pPr>
            <a:endParaRPr lang="ru-RU" sz="1000" dirty="0" smtClean="0">
              <a:solidFill>
                <a:srgbClr val="002060"/>
              </a:solidFill>
            </a:endParaRP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300" b="1" dirty="0" err="1" smtClean="0">
                <a:solidFill>
                  <a:srgbClr val="002060"/>
                </a:solidFill>
              </a:rPr>
              <a:t>Дифференцированность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– </a:t>
            </a:r>
            <a:r>
              <a:rPr lang="ru-RU" sz="2300" dirty="0" smtClean="0">
                <a:solidFill>
                  <a:srgbClr val="002060"/>
                </a:solidFill>
              </a:rPr>
              <a:t>планирование работы с учетом возрастных особенностей и степени вовлечения в </a:t>
            </a:r>
            <a:r>
              <a:rPr lang="ru-RU" sz="2300" dirty="0" err="1" smtClean="0">
                <a:solidFill>
                  <a:srgbClr val="002060"/>
                </a:solidFill>
              </a:rPr>
              <a:t>наркогенную</a:t>
            </a:r>
            <a:r>
              <a:rPr lang="ru-RU" sz="2300" dirty="0" smtClean="0">
                <a:solidFill>
                  <a:srgbClr val="002060"/>
                </a:solidFill>
              </a:rPr>
              <a:t> ситуацию.</a:t>
            </a: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AutoNum type="arabicPeriod"/>
            </a:pPr>
            <a:endParaRPr lang="ru-RU" sz="1000" dirty="0" smtClean="0">
              <a:solidFill>
                <a:srgbClr val="002060"/>
              </a:solidFill>
            </a:endParaRP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300" b="1" dirty="0" err="1" smtClean="0">
                <a:solidFill>
                  <a:srgbClr val="002060"/>
                </a:solidFill>
              </a:rPr>
              <a:t>Аксиологичность</a:t>
            </a:r>
            <a:r>
              <a:rPr lang="ru-RU" sz="2200" dirty="0" smtClean="0">
                <a:solidFill>
                  <a:srgbClr val="002060"/>
                </a:solidFill>
              </a:rPr>
              <a:t> – </a:t>
            </a:r>
            <a:r>
              <a:rPr lang="ru-RU" sz="2300" dirty="0" smtClean="0">
                <a:solidFill>
                  <a:srgbClr val="002060"/>
                </a:solidFill>
              </a:rPr>
              <a:t>формирование представлений об общечеловеческих ценностях и нормах поведения.</a:t>
            </a: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AutoNum type="arabicPeriod"/>
            </a:pPr>
            <a:endParaRPr lang="ru-RU" sz="1000" b="1" dirty="0" smtClean="0">
              <a:solidFill>
                <a:srgbClr val="002060"/>
              </a:solidFill>
            </a:endParaRP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300" b="1" dirty="0" smtClean="0">
                <a:solidFill>
                  <a:srgbClr val="002060"/>
                </a:solidFill>
              </a:rPr>
              <a:t>Последовательность </a:t>
            </a:r>
            <a:r>
              <a:rPr lang="ru-RU" sz="2200" dirty="0" smtClean="0">
                <a:solidFill>
                  <a:srgbClr val="002060"/>
                </a:solidFill>
              </a:rPr>
              <a:t>– </a:t>
            </a:r>
            <a:r>
              <a:rPr lang="ru-RU" sz="2300" dirty="0" smtClean="0">
                <a:solidFill>
                  <a:srgbClr val="002060"/>
                </a:solidFill>
              </a:rPr>
              <a:t>системность профилактики.</a:t>
            </a: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AutoNum type="arabicPeriod"/>
            </a:pPr>
            <a:endParaRPr lang="ru-RU" sz="1000" dirty="0" smtClean="0">
              <a:solidFill>
                <a:srgbClr val="002060"/>
              </a:solidFill>
            </a:endParaRP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300" b="1" dirty="0" smtClean="0">
                <a:solidFill>
                  <a:srgbClr val="002060"/>
                </a:solidFill>
              </a:rPr>
              <a:t>Легитимность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– </a:t>
            </a:r>
            <a:r>
              <a:rPr lang="ru-RU" sz="2300" dirty="0" smtClean="0">
                <a:solidFill>
                  <a:srgbClr val="002060"/>
                </a:solidFill>
              </a:rPr>
              <a:t>законность деятельности.</a:t>
            </a: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AutoNum type="arabicPeriod"/>
            </a:pPr>
            <a:endParaRPr lang="ru-RU" sz="1000" dirty="0" smtClean="0">
              <a:solidFill>
                <a:srgbClr val="002060"/>
              </a:solidFill>
            </a:endParaRP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300" b="1" dirty="0" smtClean="0">
                <a:solidFill>
                  <a:srgbClr val="002060"/>
                </a:solidFill>
              </a:rPr>
              <a:t>Многоаспектность </a:t>
            </a:r>
            <a:r>
              <a:rPr lang="ru-RU" sz="2200" dirty="0" smtClean="0">
                <a:solidFill>
                  <a:srgbClr val="002060"/>
                </a:solidFill>
              </a:rPr>
              <a:t>– </a:t>
            </a:r>
            <a:r>
              <a:rPr lang="ru-RU" sz="2300" dirty="0" smtClean="0">
                <a:solidFill>
                  <a:srgbClr val="002060"/>
                </a:solidFill>
              </a:rPr>
              <a:t>образовательный, психологический и социальный компонент.</a:t>
            </a: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None/>
            </a:pPr>
            <a:endParaRPr lang="ru-RU" sz="2300" dirty="0" smtClean="0">
              <a:solidFill>
                <a:srgbClr val="333399"/>
              </a:solidFill>
            </a:endParaRP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AutoNum type="arabicPeriod"/>
            </a:pPr>
            <a:endParaRPr lang="ru-RU" sz="2200" dirty="0" smtClean="0">
              <a:solidFill>
                <a:srgbClr val="333399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785794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39552" y="785794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85821" y="873111"/>
            <a:ext cx="180474" cy="54292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32" name="Arc 25"/>
          <p:cNvSpPr>
            <a:spLocks/>
          </p:cNvSpPr>
          <p:nvPr/>
        </p:nvSpPr>
        <p:spPr bwMode="gray">
          <a:xfrm>
            <a:off x="442665" y="3743325"/>
            <a:ext cx="2568575" cy="2565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13333" name="Line 26"/>
          <p:cNvSpPr>
            <a:spLocks noChangeShapeType="1"/>
          </p:cNvSpPr>
          <p:nvPr/>
        </p:nvSpPr>
        <p:spPr bwMode="gray">
          <a:xfrm flipH="1">
            <a:off x="431553" y="5599113"/>
            <a:ext cx="2819400" cy="228600"/>
          </a:xfrm>
          <a:prstGeom prst="line">
            <a:avLst/>
          </a:prstGeom>
          <a:noFill/>
          <a:ln w="9525">
            <a:solidFill>
              <a:srgbClr val="62B7BE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4" name="Line 27"/>
          <p:cNvSpPr>
            <a:spLocks noChangeShapeType="1"/>
          </p:cNvSpPr>
          <p:nvPr/>
        </p:nvSpPr>
        <p:spPr bwMode="gray">
          <a:xfrm flipH="1">
            <a:off x="714348" y="3143248"/>
            <a:ext cx="609600" cy="2667000"/>
          </a:xfrm>
          <a:prstGeom prst="line">
            <a:avLst/>
          </a:prstGeom>
          <a:noFill/>
          <a:ln w="9525">
            <a:solidFill>
              <a:srgbClr val="62B7BE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5" name="AutoShape 28"/>
          <p:cNvSpPr>
            <a:spLocks noChangeArrowheads="1"/>
          </p:cNvSpPr>
          <p:nvPr/>
        </p:nvSpPr>
        <p:spPr bwMode="black">
          <a:xfrm>
            <a:off x="2357422" y="307181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59999"/>
            </a:srgb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13336" name="AutoShape 29"/>
          <p:cNvSpPr>
            <a:spLocks noChangeArrowheads="1"/>
          </p:cNvSpPr>
          <p:nvPr/>
        </p:nvSpPr>
        <p:spPr bwMode="black">
          <a:xfrm>
            <a:off x="3071802" y="378619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59999"/>
            </a:srgb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13337" name="AutoShape 30"/>
          <p:cNvSpPr>
            <a:spLocks noChangeArrowheads="1"/>
          </p:cNvSpPr>
          <p:nvPr/>
        </p:nvSpPr>
        <p:spPr bwMode="black">
          <a:xfrm>
            <a:off x="3357554" y="5000636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59999"/>
            </a:srgb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13338" name="Line 31"/>
          <p:cNvSpPr>
            <a:spLocks noChangeShapeType="1"/>
          </p:cNvSpPr>
          <p:nvPr/>
        </p:nvSpPr>
        <p:spPr bwMode="gray">
          <a:xfrm flipH="1">
            <a:off x="714347" y="3286124"/>
            <a:ext cx="1714512" cy="2806699"/>
          </a:xfrm>
          <a:prstGeom prst="line">
            <a:avLst/>
          </a:prstGeom>
          <a:noFill/>
          <a:ln w="9525">
            <a:solidFill>
              <a:srgbClr val="62B7BE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9" name="Line 32"/>
          <p:cNvSpPr>
            <a:spLocks noChangeShapeType="1"/>
          </p:cNvSpPr>
          <p:nvPr/>
        </p:nvSpPr>
        <p:spPr bwMode="gray">
          <a:xfrm flipH="1">
            <a:off x="431552" y="5143511"/>
            <a:ext cx="2926001" cy="936613"/>
          </a:xfrm>
          <a:prstGeom prst="line">
            <a:avLst/>
          </a:prstGeom>
          <a:noFill/>
          <a:ln w="9525">
            <a:solidFill>
              <a:srgbClr val="62B7BE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0" name="Line 33"/>
          <p:cNvSpPr>
            <a:spLocks noChangeShapeType="1"/>
          </p:cNvSpPr>
          <p:nvPr/>
        </p:nvSpPr>
        <p:spPr bwMode="black">
          <a:xfrm flipH="1">
            <a:off x="571472" y="1857364"/>
            <a:ext cx="1866900" cy="4386262"/>
          </a:xfrm>
          <a:prstGeom prst="line">
            <a:avLst/>
          </a:prstGeom>
          <a:noFill/>
          <a:ln w="19050">
            <a:solidFill>
              <a:srgbClr val="62B7BE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1" name="Line 34"/>
          <p:cNvSpPr>
            <a:spLocks noChangeShapeType="1"/>
          </p:cNvSpPr>
          <p:nvPr/>
        </p:nvSpPr>
        <p:spPr bwMode="black">
          <a:xfrm flipH="1">
            <a:off x="785785" y="3214686"/>
            <a:ext cx="2357454" cy="2916236"/>
          </a:xfrm>
          <a:prstGeom prst="line">
            <a:avLst/>
          </a:prstGeom>
          <a:noFill/>
          <a:ln w="19050">
            <a:solidFill>
              <a:srgbClr val="62B7BE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2" name="Line 35"/>
          <p:cNvSpPr>
            <a:spLocks noChangeShapeType="1"/>
          </p:cNvSpPr>
          <p:nvPr/>
        </p:nvSpPr>
        <p:spPr bwMode="black">
          <a:xfrm flipH="1">
            <a:off x="431551" y="4500570"/>
            <a:ext cx="2926002" cy="1579555"/>
          </a:xfrm>
          <a:prstGeom prst="line">
            <a:avLst/>
          </a:prstGeom>
          <a:noFill/>
          <a:ln w="19050">
            <a:solidFill>
              <a:srgbClr val="62B7BE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3" name="Arc 37"/>
          <p:cNvSpPr>
            <a:spLocks/>
          </p:cNvSpPr>
          <p:nvPr/>
        </p:nvSpPr>
        <p:spPr bwMode="gray">
          <a:xfrm>
            <a:off x="431553" y="3794125"/>
            <a:ext cx="2509837" cy="2514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13344" name="Line 38"/>
          <p:cNvSpPr>
            <a:spLocks noChangeShapeType="1"/>
          </p:cNvSpPr>
          <p:nvPr/>
        </p:nvSpPr>
        <p:spPr bwMode="gray">
          <a:xfrm flipH="1">
            <a:off x="431550" y="3929066"/>
            <a:ext cx="2711689" cy="2379659"/>
          </a:xfrm>
          <a:prstGeom prst="line">
            <a:avLst/>
          </a:prstGeom>
          <a:noFill/>
          <a:ln w="9525">
            <a:solidFill>
              <a:srgbClr val="62B7BE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5" name="Arc 39"/>
          <p:cNvSpPr>
            <a:spLocks/>
          </p:cNvSpPr>
          <p:nvPr/>
        </p:nvSpPr>
        <p:spPr bwMode="gray">
          <a:xfrm>
            <a:off x="431553" y="3873500"/>
            <a:ext cx="2438400" cy="24352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entury Gothic" pitchFamily="34" charset="0"/>
            </a:endParaRP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571868" y="1428736"/>
            <a:ext cx="120650" cy="119062"/>
            <a:chOff x="2995" y="1525"/>
            <a:chExt cx="112" cy="112"/>
          </a:xfrm>
          <a:solidFill>
            <a:srgbClr val="009999"/>
          </a:solidFill>
        </p:grpSpPr>
        <p:sp>
          <p:nvSpPr>
            <p:cNvPr id="13371" name="AutoShape 45"/>
            <p:cNvSpPr>
              <a:spLocks noChangeArrowheads="1"/>
            </p:cNvSpPr>
            <p:nvPr/>
          </p:nvSpPr>
          <p:spPr bwMode="gray">
            <a:xfrm>
              <a:off x="2995" y="1525"/>
              <a:ext cx="112" cy="11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>
                <a:latin typeface="Century Gothic" pitchFamily="34" charset="0"/>
              </a:endParaRPr>
            </a:p>
          </p:txBody>
        </p:sp>
        <p:sp>
          <p:nvSpPr>
            <p:cNvPr id="13372" name="AutoShape 46"/>
            <p:cNvSpPr>
              <a:spLocks noChangeArrowheads="1"/>
            </p:cNvSpPr>
            <p:nvPr/>
          </p:nvSpPr>
          <p:spPr bwMode="gray">
            <a:xfrm>
              <a:off x="3029" y="1540"/>
              <a:ext cx="60" cy="81"/>
            </a:xfrm>
            <a:prstGeom prst="homePlate">
              <a:avLst>
                <a:gd name="adj" fmla="val 100000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>
                <a:latin typeface="Century Gothic" pitchFamily="34" charset="0"/>
              </a:endParaRPr>
            </a:p>
          </p:txBody>
        </p:sp>
      </p:grpSp>
      <p:sp>
        <p:nvSpPr>
          <p:cNvPr id="13347" name="Text Box 47"/>
          <p:cNvSpPr txBox="1">
            <a:spLocks noChangeArrowheads="1"/>
          </p:cNvSpPr>
          <p:nvPr/>
        </p:nvSpPr>
        <p:spPr bwMode="black">
          <a:xfrm>
            <a:off x="3857620" y="1285860"/>
            <a:ext cx="4719637" cy="1323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Личностный 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- содействие формированию качеств личности, которые способствовали бы повышению уровня здоровья отдельного </a:t>
            </a: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человека.</a:t>
            </a:r>
            <a:endParaRPr lang="en-US" sz="2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24612" name="Text Box 48"/>
          <p:cNvSpPr txBox="1">
            <a:spLocks noChangeArrowheads="1"/>
          </p:cNvSpPr>
          <p:nvPr/>
        </p:nvSpPr>
        <p:spPr bwMode="black">
          <a:xfrm>
            <a:off x="4572000" y="3071810"/>
            <a:ext cx="4046538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Семейный 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- влияние на микросоциум - семью подростка и его ближайшее </a:t>
            </a: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окружение.</a:t>
            </a:r>
            <a:endParaRPr lang="ru-RU" sz="2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3350" name="Text Box 52"/>
          <p:cNvSpPr txBox="1">
            <a:spLocks noChangeArrowheads="1"/>
          </p:cNvSpPr>
          <p:nvPr/>
        </p:nvSpPr>
        <p:spPr bwMode="black">
          <a:xfrm>
            <a:off x="4714876" y="4500570"/>
            <a:ext cx="3927503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Социальный 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- изменение общественных норм в отношении употребления </a:t>
            </a: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ПАВ.</a:t>
            </a:r>
            <a:endParaRPr lang="en-US" sz="2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3351" name="AutoShape 57"/>
          <p:cNvSpPr>
            <a:spLocks noChangeArrowheads="1"/>
          </p:cNvSpPr>
          <p:nvPr/>
        </p:nvSpPr>
        <p:spPr bwMode="black">
          <a:xfrm>
            <a:off x="1214414" y="3000372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59999"/>
            </a:srgb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13352" name="AutoShape 58"/>
          <p:cNvSpPr>
            <a:spLocks noChangeArrowheads="1"/>
          </p:cNvSpPr>
          <p:nvPr/>
        </p:nvSpPr>
        <p:spPr bwMode="black">
          <a:xfrm>
            <a:off x="3250953" y="5500688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59999"/>
            </a:srgb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entury Gothic" pitchFamily="34" charset="0"/>
            </a:endParaRPr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736353" y="3946525"/>
            <a:ext cx="1752600" cy="1958975"/>
            <a:chOff x="482" y="1851"/>
            <a:chExt cx="860" cy="796"/>
          </a:xfrm>
        </p:grpSpPr>
        <p:sp>
          <p:nvSpPr>
            <p:cNvPr id="13363" name="Freeform 64"/>
            <p:cNvSpPr>
              <a:spLocks/>
            </p:cNvSpPr>
            <p:nvPr/>
          </p:nvSpPr>
          <p:spPr bwMode="gray">
            <a:xfrm>
              <a:off x="567" y="2464"/>
              <a:ext cx="335" cy="173"/>
            </a:xfrm>
            <a:custGeom>
              <a:avLst/>
              <a:gdLst>
                <a:gd name="T0" fmla="*/ 0 w 335"/>
                <a:gd name="T1" fmla="*/ 166 h 173"/>
                <a:gd name="T2" fmla="*/ 58 w 335"/>
                <a:gd name="T3" fmla="*/ 173 h 173"/>
                <a:gd name="T4" fmla="*/ 297 w 335"/>
                <a:gd name="T5" fmla="*/ 32 h 173"/>
                <a:gd name="T6" fmla="*/ 289 w 335"/>
                <a:gd name="T7" fmla="*/ 8 h 173"/>
                <a:gd name="T8" fmla="*/ 223 w 335"/>
                <a:gd name="T9" fmla="*/ 26 h 173"/>
                <a:gd name="T10" fmla="*/ 0 w 335"/>
                <a:gd name="T11" fmla="*/ 166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"/>
                <a:gd name="T19" fmla="*/ 0 h 173"/>
                <a:gd name="T20" fmla="*/ 335 w 335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entury Gothic" pitchFamily="34" charset="0"/>
              </a:endParaRPr>
            </a:p>
          </p:txBody>
        </p:sp>
        <p:sp>
          <p:nvSpPr>
            <p:cNvPr id="13364" name="Freeform 65"/>
            <p:cNvSpPr>
              <a:spLocks/>
            </p:cNvSpPr>
            <p:nvPr/>
          </p:nvSpPr>
          <p:spPr bwMode="gray">
            <a:xfrm>
              <a:off x="797" y="2401"/>
              <a:ext cx="367" cy="170"/>
            </a:xfrm>
            <a:custGeom>
              <a:avLst/>
              <a:gdLst>
                <a:gd name="T0" fmla="*/ 0 w 367"/>
                <a:gd name="T1" fmla="*/ 158 h 170"/>
                <a:gd name="T2" fmla="*/ 80 w 367"/>
                <a:gd name="T3" fmla="*/ 170 h 170"/>
                <a:gd name="T4" fmla="*/ 332 w 367"/>
                <a:gd name="T5" fmla="*/ 37 h 170"/>
                <a:gd name="T6" fmla="*/ 292 w 367"/>
                <a:gd name="T7" fmla="*/ 1 h 170"/>
                <a:gd name="T8" fmla="*/ 230 w 367"/>
                <a:gd name="T9" fmla="*/ 29 h 170"/>
                <a:gd name="T10" fmla="*/ 0 w 367"/>
                <a:gd name="T11" fmla="*/ 15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7"/>
                <a:gd name="T19" fmla="*/ 0 h 170"/>
                <a:gd name="T20" fmla="*/ 367 w 367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entury Gothic" pitchFamily="34" charset="0"/>
              </a:endParaRPr>
            </a:p>
          </p:txBody>
        </p:sp>
        <p:sp>
          <p:nvSpPr>
            <p:cNvPr id="13365" name="Freeform 66"/>
            <p:cNvSpPr>
              <a:spLocks/>
            </p:cNvSpPr>
            <p:nvPr/>
          </p:nvSpPr>
          <p:spPr bwMode="gray">
            <a:xfrm>
              <a:off x="1035" y="2504"/>
              <a:ext cx="307" cy="143"/>
            </a:xfrm>
            <a:custGeom>
              <a:avLst/>
              <a:gdLst>
                <a:gd name="T0" fmla="*/ 0 w 307"/>
                <a:gd name="T1" fmla="*/ 134 h 143"/>
                <a:gd name="T2" fmla="*/ 66 w 307"/>
                <a:gd name="T3" fmla="*/ 143 h 143"/>
                <a:gd name="T4" fmla="*/ 282 w 307"/>
                <a:gd name="T5" fmla="*/ 35 h 143"/>
                <a:gd name="T6" fmla="*/ 219 w 307"/>
                <a:gd name="T7" fmla="*/ 17 h 143"/>
                <a:gd name="T8" fmla="*/ 0 w 307"/>
                <a:gd name="T9" fmla="*/ 134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143"/>
                <a:gd name="T17" fmla="*/ 307 w 307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143">
                  <a:moveTo>
                    <a:pt x="0" y="134"/>
                  </a:moveTo>
                  <a:lnTo>
                    <a:pt x="66" y="143"/>
                  </a:lnTo>
                  <a:lnTo>
                    <a:pt x="282" y="35"/>
                  </a:lnTo>
                  <a:cubicBezTo>
                    <a:pt x="307" y="14"/>
                    <a:pt x="266" y="0"/>
                    <a:pt x="219" y="17"/>
                  </a:cubicBezTo>
                  <a:lnTo>
                    <a:pt x="0" y="134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entury Gothic" pitchFamily="34" charset="0"/>
              </a:endParaRPr>
            </a:p>
          </p:txBody>
        </p:sp>
        <p:sp>
          <p:nvSpPr>
            <p:cNvPr id="13366" name="Freeform 67"/>
            <p:cNvSpPr>
              <a:spLocks/>
            </p:cNvSpPr>
            <p:nvPr/>
          </p:nvSpPr>
          <p:spPr bwMode="gray">
            <a:xfrm>
              <a:off x="482" y="2066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0" lon="899994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ru-RU">
                <a:latin typeface="Century Gothic" pitchFamily="34" charset="0"/>
              </a:endParaRPr>
            </a:p>
          </p:txBody>
        </p:sp>
        <p:sp>
          <p:nvSpPr>
            <p:cNvPr id="13367" name="Freeform 68"/>
            <p:cNvSpPr>
              <a:spLocks/>
            </p:cNvSpPr>
            <p:nvPr/>
          </p:nvSpPr>
          <p:spPr bwMode="gray">
            <a:xfrm>
              <a:off x="698" y="1851"/>
              <a:ext cx="282" cy="716"/>
            </a:xfrm>
            <a:custGeom>
              <a:avLst/>
              <a:gdLst>
                <a:gd name="T0" fmla="*/ 103035 w 224"/>
                <a:gd name="T1" fmla="*/ 99333 h 569"/>
                <a:gd name="T2" fmla="*/ 73620 w 224"/>
                <a:gd name="T3" fmla="*/ 49115 h 569"/>
                <a:gd name="T4" fmla="*/ 120142 w 224"/>
                <a:gd name="T5" fmla="*/ 1 h 569"/>
                <a:gd name="T6" fmla="*/ 170777 w 224"/>
                <a:gd name="T7" fmla="*/ 51129 h 569"/>
                <a:gd name="T8" fmla="*/ 135102 w 224"/>
                <a:gd name="T9" fmla="*/ 99333 h 569"/>
                <a:gd name="T10" fmla="*/ 134097 w 224"/>
                <a:gd name="T11" fmla="*/ 122218 h 569"/>
                <a:gd name="T12" fmla="*/ 208893 w 224"/>
                <a:gd name="T13" fmla="*/ 142690 h 569"/>
                <a:gd name="T14" fmla="*/ 221088 w 224"/>
                <a:gd name="T15" fmla="*/ 200968 h 569"/>
                <a:gd name="T16" fmla="*/ 217315 w 224"/>
                <a:gd name="T17" fmla="*/ 316323 h 569"/>
                <a:gd name="T18" fmla="*/ 208893 w 224"/>
                <a:gd name="T19" fmla="*/ 359676 h 569"/>
                <a:gd name="T20" fmla="*/ 196647 w 224"/>
                <a:gd name="T21" fmla="*/ 304145 h 569"/>
                <a:gd name="T22" fmla="*/ 187198 w 224"/>
                <a:gd name="T23" fmla="*/ 199368 h 569"/>
                <a:gd name="T24" fmla="*/ 170084 w 224"/>
                <a:gd name="T25" fmla="*/ 316323 h 569"/>
                <a:gd name="T26" fmla="*/ 143606 w 224"/>
                <a:gd name="T27" fmla="*/ 561659 h 569"/>
                <a:gd name="T28" fmla="*/ 77307 w 224"/>
                <a:gd name="T29" fmla="*/ 557578 h 569"/>
                <a:gd name="T30" fmla="*/ 49598 w 224"/>
                <a:gd name="T31" fmla="*/ 320915 h 569"/>
                <a:gd name="T32" fmla="*/ 33190 w 224"/>
                <a:gd name="T33" fmla="*/ 205464 h 569"/>
                <a:gd name="T34" fmla="*/ 24446 w 224"/>
                <a:gd name="T35" fmla="*/ 305981 h 569"/>
                <a:gd name="T36" fmla="*/ 12014 w 224"/>
                <a:gd name="T37" fmla="*/ 359676 h 569"/>
                <a:gd name="T38" fmla="*/ 1 w 224"/>
                <a:gd name="T39" fmla="*/ 301097 h 569"/>
                <a:gd name="T40" fmla="*/ 7362 w 224"/>
                <a:gd name="T41" fmla="*/ 181702 h 569"/>
                <a:gd name="T42" fmla="*/ 23280 w 224"/>
                <a:gd name="T43" fmla="*/ 137646 h 569"/>
                <a:gd name="T44" fmla="*/ 101658 w 224"/>
                <a:gd name="T45" fmla="*/ 122218 h 569"/>
                <a:gd name="T46" fmla="*/ 103035 w 224"/>
                <a:gd name="T47" fmla="*/ 99333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0" lon="899994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ru-RU">
                <a:latin typeface="Century Gothic" pitchFamily="34" charset="0"/>
              </a:endParaRPr>
            </a:p>
          </p:txBody>
        </p:sp>
        <p:sp>
          <p:nvSpPr>
            <p:cNvPr id="13368" name="Freeform 69"/>
            <p:cNvSpPr>
              <a:spLocks/>
            </p:cNvSpPr>
            <p:nvPr/>
          </p:nvSpPr>
          <p:spPr bwMode="gray">
            <a:xfrm>
              <a:off x="956" y="2078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0" lon="899994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ru-RU">
                <a:latin typeface="Century Gothic" pitchFamily="34" charset="0"/>
              </a:endParaRPr>
            </a:p>
          </p:txBody>
        </p:sp>
      </p:grpSp>
      <p:sp>
        <p:nvSpPr>
          <p:cNvPr id="13358" name="Text Box 8"/>
          <p:cNvSpPr txBox="1">
            <a:spLocks noChangeArrowheads="1"/>
          </p:cNvSpPr>
          <p:nvPr/>
        </p:nvSpPr>
        <p:spPr bwMode="auto">
          <a:xfrm>
            <a:off x="1000100" y="116632"/>
            <a:ext cx="7000875" cy="58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296" tIns="46648" rIns="93296" bIns="46648">
            <a:spAutoFit/>
          </a:bodyPr>
          <a:lstStyle/>
          <a:p>
            <a:pPr algn="ctr" defTabSz="933450">
              <a:spcBef>
                <a:spcPct val="50000"/>
              </a:spcBef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Уровни профилактики</a:t>
            </a: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4214810" y="3214686"/>
            <a:ext cx="120650" cy="119062"/>
            <a:chOff x="2995" y="1525"/>
            <a:chExt cx="112" cy="112"/>
          </a:xfrm>
          <a:solidFill>
            <a:srgbClr val="009999"/>
          </a:solidFill>
        </p:grpSpPr>
        <p:sp>
          <p:nvSpPr>
            <p:cNvPr id="52" name="AutoShape 45"/>
            <p:cNvSpPr>
              <a:spLocks noChangeArrowheads="1"/>
            </p:cNvSpPr>
            <p:nvPr/>
          </p:nvSpPr>
          <p:spPr bwMode="gray">
            <a:xfrm>
              <a:off x="2995" y="1525"/>
              <a:ext cx="112" cy="11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>
                <a:latin typeface="Century Gothic" pitchFamily="34" charset="0"/>
              </a:endParaRPr>
            </a:p>
          </p:txBody>
        </p:sp>
        <p:sp>
          <p:nvSpPr>
            <p:cNvPr id="53" name="AutoShape 46"/>
            <p:cNvSpPr>
              <a:spLocks noChangeArrowheads="1"/>
            </p:cNvSpPr>
            <p:nvPr/>
          </p:nvSpPr>
          <p:spPr bwMode="gray">
            <a:xfrm>
              <a:off x="3029" y="1540"/>
              <a:ext cx="60" cy="81"/>
            </a:xfrm>
            <a:prstGeom prst="homePlate">
              <a:avLst>
                <a:gd name="adj" fmla="val 100000"/>
              </a:avLst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>
                <a:latin typeface="Century Gothic" pitchFamily="34" charset="0"/>
              </a:endParaRPr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4214810" y="4643446"/>
            <a:ext cx="120650" cy="119062"/>
            <a:chOff x="2995" y="1525"/>
            <a:chExt cx="112" cy="112"/>
          </a:xfrm>
          <a:solidFill>
            <a:srgbClr val="009999"/>
          </a:solidFill>
        </p:grpSpPr>
        <p:sp>
          <p:nvSpPr>
            <p:cNvPr id="55" name="AutoShape 45"/>
            <p:cNvSpPr>
              <a:spLocks noChangeArrowheads="1"/>
            </p:cNvSpPr>
            <p:nvPr/>
          </p:nvSpPr>
          <p:spPr bwMode="gray">
            <a:xfrm>
              <a:off x="2995" y="1525"/>
              <a:ext cx="112" cy="11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>
                <a:latin typeface="Century Gothic" pitchFamily="34" charset="0"/>
              </a:endParaRPr>
            </a:p>
          </p:txBody>
        </p:sp>
        <p:sp>
          <p:nvSpPr>
            <p:cNvPr id="56" name="AutoShape 46"/>
            <p:cNvSpPr>
              <a:spLocks noChangeArrowheads="1"/>
            </p:cNvSpPr>
            <p:nvPr/>
          </p:nvSpPr>
          <p:spPr bwMode="gray">
            <a:xfrm>
              <a:off x="3029" y="1540"/>
              <a:ext cx="60" cy="81"/>
            </a:xfrm>
            <a:prstGeom prst="homePlate">
              <a:avLst>
                <a:gd name="adj" fmla="val 100000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>
                <a:latin typeface="Century Gothic" pitchFamily="34" charset="0"/>
              </a:endParaRPr>
            </a:p>
          </p:txBody>
        </p:sp>
      </p:grpSp>
      <p:sp>
        <p:nvSpPr>
          <p:cNvPr id="63" name="Oval 61"/>
          <p:cNvSpPr>
            <a:spLocks noChangeArrowheads="1"/>
          </p:cNvSpPr>
          <p:nvPr/>
        </p:nvSpPr>
        <p:spPr bwMode="gray">
          <a:xfrm rot="802016">
            <a:off x="3269843" y="4126199"/>
            <a:ext cx="532610" cy="53965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539552" y="836712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0" y="836712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Oval 60"/>
          <p:cNvSpPr>
            <a:spLocks noChangeArrowheads="1"/>
          </p:cNvSpPr>
          <p:nvPr/>
        </p:nvSpPr>
        <p:spPr bwMode="gray">
          <a:xfrm>
            <a:off x="2214546" y="1357298"/>
            <a:ext cx="730250" cy="7302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6832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4" name="Oval 61"/>
          <p:cNvSpPr>
            <a:spLocks noChangeArrowheads="1"/>
          </p:cNvSpPr>
          <p:nvPr/>
        </p:nvSpPr>
        <p:spPr bwMode="gray">
          <a:xfrm rot="802016">
            <a:off x="2918562" y="2847132"/>
            <a:ext cx="598488" cy="5984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251520" y="752071"/>
            <a:ext cx="6624736" cy="1384995"/>
          </a:xfrm>
          <a:prstGeom prst="homePlate">
            <a:avLst>
              <a:gd name="adj" fmla="val 30280"/>
            </a:avLst>
          </a:prstGeom>
          <a:ln w="9525"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/>
              <a:t>СОПРОВОЖДЕНИЕ ДЕТЕЙ И ПОДРОСТКОВ, ЗАМЕЧЕННЫХ В УПОТРЕБЛЕНИИ ПАВ, ПРОИСХОДИТ НА ОСНОВЕ МЕЖВЕДОМСТВЕННОГО ВЗАИМОДЕЙСТВИЯ С </a:t>
            </a:r>
            <a:r>
              <a:rPr lang="ru-RU" sz="1200" b="1" dirty="0" err="1" smtClean="0"/>
              <a:t>ТКДНиЗП</a:t>
            </a:r>
            <a:r>
              <a:rPr lang="ru-RU" sz="1200" b="1" dirty="0" smtClean="0"/>
              <a:t>. ОКАЗАНИЕ ПОМОЩИ КОНКРЕТНОМУ ПОДРОСТКУ И ЕГО РОДИТЕЛЯМ ОСУЩЕСТВЛЯЕТСЯ НА ОСНОВАНИИ ПЛАНА ИНДИВИДУАЛЬНОЙ ПРОФИЛАКТИЧЕСКОЙ РАБОТЫ, В КОТОРОМ ЧЕТКО ПРОПИСАНЫ НЕОБХОДИМЫЕ МЕРОПРИЯТИЯ, СРОКИ И ОТВЕТСТВЕННЫЕ ЗА ИХ ВЫПОЛНЕНИЕ, ПРОИСХОДИТ РЕГУЛЯРНЫЙ ОБМЕН ИНФОРМАЦИЕЙ (В РАМКАХ ДЕЙСТВУЮЩЕГО ЗАКОНОДАТЕЛЬСТВА)</a:t>
            </a:r>
            <a:r>
              <a:rPr lang="ru-RU" sz="1200" b="1" cap="all" dirty="0" smtClean="0"/>
              <a:t>.</a:t>
            </a:r>
            <a:endParaRPr lang="ru-RU" sz="1200" dirty="0" smtClean="0"/>
          </a:p>
        </p:txBody>
      </p:sp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251520" y="44624"/>
            <a:ext cx="8424936" cy="3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58000"/>
              </a:schemeClr>
            </a:outerShdw>
          </a:effectLst>
        </p:spPr>
        <p:txBody>
          <a:bodyPr vert="horz" wrap="square" lIns="82506" tIns="41253" rIns="82506" bIns="41253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903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Взаимодействие наркологической службы с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КДНиЗП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Выгнутая вниз стрелка 14"/>
          <p:cNvSpPr/>
          <p:nvPr/>
        </p:nvSpPr>
        <p:spPr>
          <a:xfrm rot="10800000">
            <a:off x="7546167" y="1023830"/>
            <a:ext cx="648072" cy="288032"/>
          </a:xfrm>
          <a:prstGeom prst="curvedUpArrow">
            <a:avLst>
              <a:gd name="adj1" fmla="val 25000"/>
              <a:gd name="adj2" fmla="val 103334"/>
              <a:gd name="adj3" fmla="val 5476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1986" name="Picture 2" descr="http://city-yaroslavl.ru/cityhall/ODN/bns/%D0%90%D0%98%D0%A1%D0%A2%20%D0%9F%D0%9E%D0%A1%D0%9B%D0%95%D0%94%D0%9D%D0%98%D0%99%20%D0%92%D0%90%D0%A0%D0%98%D0%90%D0%9D%D0%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052736"/>
            <a:ext cx="786945" cy="648072"/>
          </a:xfrm>
          <a:prstGeom prst="rect">
            <a:avLst/>
          </a:prstGeom>
          <a:noFill/>
        </p:spPr>
      </p:pic>
      <p:sp>
        <p:nvSpPr>
          <p:cNvPr id="13" name="Выгнутая вниз стрелка 12"/>
          <p:cNvSpPr/>
          <p:nvPr/>
        </p:nvSpPr>
        <p:spPr>
          <a:xfrm>
            <a:off x="7673487" y="1340768"/>
            <a:ext cx="648072" cy="288032"/>
          </a:xfrm>
          <a:prstGeom prst="curvedUpArrow">
            <a:avLst>
              <a:gd name="adj1" fmla="val 25000"/>
              <a:gd name="adj2" fmla="val 103334"/>
              <a:gd name="adj3" fmla="val 5476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1994" name="Picture 10" descr="http://yaoknb.ru/tpl/images/logo.png"/>
          <p:cNvPicPr>
            <a:picLocks noChangeAspect="1" noChangeArrowheads="1"/>
          </p:cNvPicPr>
          <p:nvPr/>
        </p:nvPicPr>
        <p:blipFill>
          <a:blip r:embed="rId3" cstate="print"/>
          <a:srcRect r="64462"/>
          <a:stretch>
            <a:fillRect/>
          </a:stretch>
        </p:blipFill>
        <p:spPr bwMode="auto">
          <a:xfrm>
            <a:off x="7020272" y="1124744"/>
            <a:ext cx="576064" cy="450273"/>
          </a:xfrm>
          <a:prstGeom prst="rect">
            <a:avLst/>
          </a:prstGeom>
          <a:noFill/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539552" y="548680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0" y="548680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9" name="Диаграмма 18"/>
          <p:cNvGraphicFramePr/>
          <p:nvPr/>
        </p:nvGraphicFramePr>
        <p:xfrm>
          <a:off x="251520" y="2348879"/>
          <a:ext cx="8568952" cy="3096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27584" y="6084585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В среднем ежегодно </a:t>
            </a:r>
            <a:r>
              <a:rPr lang="ru-RU" sz="1600" b="1" dirty="0" smtClean="0">
                <a:solidFill>
                  <a:srgbClr val="FF0000"/>
                </a:solidFill>
              </a:rPr>
              <a:t>более 60% </a:t>
            </a:r>
            <a:r>
              <a:rPr lang="ru-RU" sz="1600" b="1" dirty="0" smtClean="0"/>
              <a:t>из направленных на консультацию обращаются </a:t>
            </a:r>
          </a:p>
          <a:p>
            <a:pPr algn="ctr"/>
            <a:r>
              <a:rPr lang="ru-RU" sz="1600" b="1" dirty="0" smtClean="0"/>
              <a:t>за наркологической помощью</a:t>
            </a:r>
            <a:endParaRPr lang="ru-RU" sz="1600" b="1" dirty="0"/>
          </a:p>
        </p:txBody>
      </p:sp>
      <p:sp>
        <p:nvSpPr>
          <p:cNvPr id="23" name="Штриховая стрелка вправо 22"/>
          <p:cNvSpPr/>
          <p:nvPr/>
        </p:nvSpPr>
        <p:spPr>
          <a:xfrm rot="5400000">
            <a:off x="4229962" y="4707142"/>
            <a:ext cx="432048" cy="2196244"/>
          </a:xfrm>
          <a:prstGeom prst="stripedRightArrow">
            <a:avLst>
              <a:gd name="adj1" fmla="val 50000"/>
              <a:gd name="adj2" fmla="val 61641"/>
            </a:avLst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116632"/>
            <a:ext cx="7543800" cy="70609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Направление на консультацию нарколога</a:t>
            </a:r>
          </a:p>
        </p:txBody>
      </p:sp>
      <p:pic>
        <p:nvPicPr>
          <p:cNvPr id="102402" name="Picture 2" descr="D:\@мелька\@мелька Мамочка\реабилитация\направления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571625"/>
            <a:ext cx="7776863" cy="4665687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39552" y="836712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836712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план1.jpg"/>
          <p:cNvPicPr>
            <a:picLocks noChangeAspect="1"/>
          </p:cNvPicPr>
          <p:nvPr/>
        </p:nvPicPr>
        <p:blipFill>
          <a:blip r:embed="rId2" cstate="print"/>
          <a:srcRect t="15209" r="1215" b="1426"/>
          <a:stretch>
            <a:fillRect/>
          </a:stretch>
        </p:blipFill>
        <p:spPr>
          <a:xfrm>
            <a:off x="107504" y="428604"/>
            <a:ext cx="8784706" cy="4872604"/>
          </a:xfrm>
          <a:prstGeom prst="rect">
            <a:avLst/>
          </a:prstGeom>
        </p:spPr>
      </p:pic>
      <p:sp>
        <p:nvSpPr>
          <p:cNvPr id="11" name="Text Box 42"/>
          <p:cNvSpPr txBox="1">
            <a:spLocks noChangeArrowheads="1"/>
          </p:cNvSpPr>
          <p:nvPr/>
        </p:nvSpPr>
        <p:spPr bwMode="auto">
          <a:xfrm>
            <a:off x="251520" y="44624"/>
            <a:ext cx="8424936" cy="32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58000"/>
              </a:schemeClr>
            </a:outerShdw>
          </a:effectLst>
        </p:spPr>
        <p:txBody>
          <a:bodyPr vert="horz" wrap="square" lIns="82506" tIns="41253" rIns="82506" bIns="41253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903"/>
              </a:spcAft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Взаимодействие наркологической службы с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КДНиЗП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39552" y="357166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357166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Рисунок 13" descr="план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000" y="5301208"/>
            <a:ext cx="8586464" cy="1484619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8856000" y="980728"/>
            <a:ext cx="0" cy="576000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AM_90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5214950"/>
            <a:ext cx="2190733" cy="1643050"/>
          </a:xfrm>
          <a:prstGeom prst="rect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2610778"/>
            <a:ext cx="51845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5738" marR="0" lvl="0" indent="-185738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Tx/>
              <a:buBlip>
                <a:blip r:embed="rId3"/>
              </a:buBlip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Работа осуществляется преимущественно в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форме интерактивных занятий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(тренинги, презентации, деловые игры, дискуссии, кинолектории и т.д.) </a:t>
            </a:r>
          </a:p>
          <a:p>
            <a:pPr marL="185738" marR="0" lvl="0" indent="-185738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Tx/>
              <a:buBlip>
                <a:blip r:embed="rId3"/>
              </a:buBlip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Обязательно соблюдается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дифференцированный подход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к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целевой группе: объем информации и форма подачи материала зависят от возраста и степени вовлечения несовершеннолетних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наркогенную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 ситуацию.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6632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Профилактика в образовательных учреждениях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2634878"/>
            <a:ext cx="33843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lvl="0" indent="-185738" algn="just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Blip>
                <a:blip r:embed="rId3"/>
              </a:buBlip>
            </a:pPr>
            <a:r>
              <a:rPr lang="ru-RU" sz="1400" dirty="0" smtClean="0">
                <a:solidFill>
                  <a:srgbClr val="002060"/>
                </a:solidFill>
              </a:rPr>
              <a:t>Специалистами по социальной работе ярославской наркологической больницы разработан и внедрен в практику ряд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инновационных превентивных программ</a:t>
            </a:r>
            <a:r>
              <a:rPr lang="ru-RU" sz="1400" dirty="0" smtClean="0"/>
              <a:t>, </a:t>
            </a:r>
            <a:r>
              <a:rPr lang="ru-RU" sz="1400" dirty="0" smtClean="0">
                <a:solidFill>
                  <a:srgbClr val="002060"/>
                </a:solidFill>
              </a:rPr>
              <a:t>адаптированных для определенных целевых аудиторий.</a:t>
            </a:r>
            <a:endParaRPr lang="ru-RU" sz="140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572008"/>
            <a:ext cx="8352928" cy="400110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В 2016 году  проведено 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310</a:t>
            </a:r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занятий для 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9517</a:t>
            </a:r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обучающихся.</a:t>
            </a:r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 </a:t>
            </a:r>
            <a:endParaRPr lang="ru-RU" sz="2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>
            <a:off x="7380313" y="1628800"/>
            <a:ext cx="475755" cy="216024"/>
          </a:xfrm>
          <a:prstGeom prst="curvedUpArrow">
            <a:avLst>
              <a:gd name="adj1" fmla="val 25000"/>
              <a:gd name="adj2" fmla="val 103334"/>
              <a:gd name="adj3" fmla="val 5476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 rot="10800000">
            <a:off x="7308304" y="1340768"/>
            <a:ext cx="475755" cy="216024"/>
          </a:xfrm>
          <a:prstGeom prst="curvedUpArrow">
            <a:avLst>
              <a:gd name="adj1" fmla="val 25000"/>
              <a:gd name="adj2" fmla="val 103334"/>
              <a:gd name="adj3" fmla="val 5476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7106" name="Picture 2" descr="http://smk.kemtipp.ru/stories/news/65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865013"/>
            <a:ext cx="619771" cy="619771"/>
          </a:xfrm>
          <a:prstGeom prst="rect">
            <a:avLst/>
          </a:prstGeom>
          <a:noFill/>
        </p:spPr>
      </p:pic>
      <p:pic>
        <p:nvPicPr>
          <p:cNvPr id="15" name="Picture 10" descr="http://yaoknb.ru/tpl/images/logo.png"/>
          <p:cNvPicPr>
            <a:picLocks noChangeAspect="1" noChangeArrowheads="1"/>
          </p:cNvPicPr>
          <p:nvPr/>
        </p:nvPicPr>
        <p:blipFill>
          <a:blip r:embed="rId5" cstate="print"/>
          <a:srcRect r="64462"/>
          <a:stretch>
            <a:fillRect/>
          </a:stretch>
        </p:blipFill>
        <p:spPr bwMode="auto">
          <a:xfrm>
            <a:off x="6487915" y="1268760"/>
            <a:ext cx="740197" cy="578565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539552" y="692696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692696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Выноска со стрелкой вправо 18"/>
          <p:cNvSpPr/>
          <p:nvPr/>
        </p:nvSpPr>
        <p:spPr>
          <a:xfrm>
            <a:off x="179512" y="820450"/>
            <a:ext cx="6192688" cy="1600438"/>
          </a:xfrm>
          <a:prstGeom prst="rightArrowCallout">
            <a:avLst>
              <a:gd name="adj1" fmla="val 100000"/>
              <a:gd name="adj2" fmla="val 50000"/>
              <a:gd name="adj3" fmla="val 26329"/>
              <a:gd name="adj4" fmla="val 93196"/>
            </a:avLst>
          </a:prstGeom>
          <a:ln w="1270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Сотрудниками </a:t>
            </a:r>
            <a:r>
              <a:rPr lang="ru-RU" sz="1400" dirty="0" err="1" smtClean="0">
                <a:solidFill>
                  <a:srgbClr val="002060"/>
                </a:solidFill>
              </a:rPr>
              <a:t>ТКДНиЗП</a:t>
            </a:r>
            <a:r>
              <a:rPr lang="ru-RU" sz="1400" dirty="0" smtClean="0">
                <a:solidFill>
                  <a:srgbClr val="002060"/>
                </a:solidFill>
              </a:rPr>
              <a:t> и ПДН УМВД </a:t>
            </a:r>
            <a:r>
              <a:rPr lang="ru-RU" sz="1400" b="1" dirty="0" smtClean="0">
                <a:solidFill>
                  <a:srgbClr val="002060"/>
                </a:solidFill>
              </a:rPr>
              <a:t>проводится мониторинг </a:t>
            </a:r>
            <a:r>
              <a:rPr lang="ru-RU" sz="1400" dirty="0" smtClean="0">
                <a:solidFill>
                  <a:srgbClr val="002060"/>
                </a:solidFill>
              </a:rPr>
              <a:t>административных протоколов по употреблению ПАВ несовершеннолетними, по результатам которого, </a:t>
            </a:r>
            <a:r>
              <a:rPr lang="ru-RU" sz="1400" b="1" dirty="0" smtClean="0">
                <a:solidFill>
                  <a:srgbClr val="002060"/>
                </a:solidFill>
              </a:rPr>
              <a:t>отбираются образовательные учреждения</a:t>
            </a:r>
            <a:r>
              <a:rPr lang="ru-RU" sz="1400" dirty="0" smtClean="0">
                <a:solidFill>
                  <a:srgbClr val="002060"/>
                </a:solidFill>
              </a:rPr>
              <a:t> для проведения целенаправленного профилактического вмешательства и со специалистами  наркологической службы </a:t>
            </a:r>
            <a:r>
              <a:rPr lang="ru-RU" sz="1400" b="1" dirty="0" smtClean="0">
                <a:solidFill>
                  <a:srgbClr val="002060"/>
                </a:solidFill>
              </a:rPr>
              <a:t>составляются программы профилактики аддиктивного поведения обучающихся.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21" name="Picture 2" descr="http://city-yaroslavl.ru/cityhall/ODN/bns/%D0%90%D0%98%D0%A1%D0%A2%20%D0%9F%D0%9E%D0%A1%D0%9B%D0%95%D0%94%D0%9D%D0%98%D0%99%20%D0%92%D0%90%D0%A0%D0%98%D0%90%D0%9D%D0%A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1340768"/>
            <a:ext cx="699507" cy="576064"/>
          </a:xfrm>
          <a:prstGeom prst="rect">
            <a:avLst/>
          </a:prstGeom>
          <a:noFill/>
        </p:spPr>
      </p:pic>
      <p:pic>
        <p:nvPicPr>
          <p:cNvPr id="22" name="Picture 47" descr="УВД ПО Яо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1800358"/>
            <a:ext cx="792088" cy="62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ый треугольник 17"/>
          <p:cNvSpPr/>
          <p:nvPr/>
        </p:nvSpPr>
        <p:spPr>
          <a:xfrm flipH="1">
            <a:off x="8113357" y="6096854"/>
            <a:ext cx="1024572" cy="78278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" name="Рисунок 23" descr="D:\Фото\акция против пива\IMG_185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5214950"/>
            <a:ext cx="2214578" cy="1643050"/>
          </a:xfrm>
          <a:prstGeom prst="rect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5" name="Рисунок 24" descr="D:\баннеры к наркологическим выставкам\лагерь волонтеров\IMG_095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214950"/>
            <a:ext cx="2214546" cy="1643050"/>
          </a:xfrm>
          <a:prstGeom prst="rect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6" name="Рисунок 25" descr="D:\баннеры к наркологическим выставкам\лагерь волонтеров\PICT0010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16" y="5214950"/>
            <a:ext cx="2285984" cy="1643050"/>
          </a:xfrm>
          <a:prstGeom prst="rect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7" name="Picture 47" descr="УВД ПО Яо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1785926"/>
            <a:ext cx="792088" cy="62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64704"/>
          <a:ext cx="9144000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642937"/>
          </a:xfrm>
        </p:spPr>
        <p:txBody>
          <a:bodyPr/>
          <a:lstStyle/>
          <a:p>
            <a:pPr eaLnBrk="1" hangingPunct="1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Схема организации наркологической помощи несовершеннолетним в Ярославской области </a:t>
            </a:r>
          </a:p>
        </p:txBody>
      </p:sp>
      <p:sp>
        <p:nvSpPr>
          <p:cNvPr id="6" name="Выгнутая вверх стрелка 5"/>
          <p:cNvSpPr/>
          <p:nvPr/>
        </p:nvSpPr>
        <p:spPr>
          <a:xfrm>
            <a:off x="3366120" y="1340768"/>
            <a:ext cx="2286000" cy="357187"/>
          </a:xfrm>
          <a:prstGeom prst="curvedDownArrow">
            <a:avLst>
              <a:gd name="adj1" fmla="val 25000"/>
              <a:gd name="adj2" fmla="val 50000"/>
              <a:gd name="adj3" fmla="val 45645"/>
            </a:avLst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10800000">
            <a:off x="3294683" y="1844824"/>
            <a:ext cx="2357437" cy="357188"/>
          </a:xfrm>
          <a:prstGeom prst="curvedDownArrow">
            <a:avLst>
              <a:gd name="adj1" fmla="val 25000"/>
              <a:gd name="adj2" fmla="val 50000"/>
              <a:gd name="adj3" fmla="val 45645"/>
            </a:avLst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39552" y="836712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836712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536" y="1268760"/>
            <a:ext cx="8424936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just">
              <a:lnSpc>
                <a:spcPct val="120000"/>
              </a:lnSpc>
              <a:spcAft>
                <a:spcPts val="600"/>
              </a:spcAft>
            </a:pPr>
            <a:r>
              <a:rPr lang="ru-RU" sz="1600" dirty="0" smtClean="0">
                <a:solidFill>
                  <a:prstClr val="black"/>
                </a:solidFill>
              </a:rPr>
              <a:t>	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836712"/>
            <a:ext cx="9144000" cy="714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3250" name="Picture 2" descr="http://previews.123rf.com/images/nasirkhan/nasirkhan1203/nasirkhan120300059/12832592-3d-render-of-man-with-correct-and-wrong-symbols-illustration-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924103" cy="792088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1115616" y="118373"/>
            <a:ext cx="8028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C64847">
                    <a:lumMod val="50000"/>
                  </a:srgbClr>
                </a:solidFill>
              </a:rPr>
              <a:t>Профилактические осмотры обучающихся на предмет немедицинского потребления психоактивных веществ </a:t>
            </a:r>
            <a:r>
              <a:rPr lang="ru-RU" b="1" i="1" dirty="0" smtClean="0">
                <a:solidFill>
                  <a:srgbClr val="C64847">
                    <a:lumMod val="50000"/>
                  </a:srgbClr>
                </a:solidFill>
              </a:rPr>
              <a:t>с тестированием на наркотики 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142844" y="1875126"/>
          <a:ext cx="8821644" cy="2781320"/>
        </p:xfrm>
        <a:graphic>
          <a:graphicData uri="http://schemas.openxmlformats.org/drawingml/2006/table">
            <a:tbl>
              <a:tblPr firstRow="1" bandRow="1"/>
              <a:tblGrid>
                <a:gridCol w="6493613"/>
                <a:gridCol w="2328031"/>
              </a:tblGrid>
              <a:tr h="278132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                                                                     Тестирование на наркотики 2016 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3" marR="9523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3" marR="9523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8132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0" algn="l" fontAlgn="b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Calibri"/>
                        </a:rPr>
                        <a:t>Профессионально-образовательные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2"/>
                          </a:solidFill>
                          <a:latin typeface="Calibri"/>
                        </a:rPr>
                        <a:t> учреждения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3" marR="9523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3" marR="9523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32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baseline="0" dirty="0">
                          <a:solidFill>
                            <a:schemeClr val="tx2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2"/>
                          </a:solidFill>
                          <a:latin typeface="Calibri"/>
                        </a:rPr>
                        <a:t>                                                                      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823 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2"/>
                          </a:solidFill>
                          <a:latin typeface="Calibri"/>
                        </a:rPr>
                        <a:t>                                                     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</a:rPr>
                        <a:t>790</a:t>
                      </a:r>
                      <a:endParaRPr lang="ru-RU" sz="1400" b="1" i="0" u="none" strike="noStrike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Calibri"/>
                        </a:rPr>
                        <a:t>93,8%                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33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3" marR="9523" marT="952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32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92075" algn="l" fontAlgn="b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Calibri"/>
                        </a:rPr>
                        <a:t>Общеобразовательные учреждения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3" marR="9523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3" marR="9523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32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baseline="0" dirty="0">
                          <a:solidFill>
                            <a:schemeClr val="tx2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2"/>
                          </a:solidFill>
                          <a:latin typeface="Calibri"/>
                        </a:rPr>
                        <a:t>                                                                      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756 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2"/>
                          </a:solidFill>
                          <a:latin typeface="Calibri"/>
                        </a:rPr>
                        <a:t>                                                     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</a:rPr>
                        <a:t>745</a:t>
                      </a:r>
                      <a:endParaRPr lang="ru-RU" sz="1400" b="1" i="0" u="none" strike="noStrike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Calibri"/>
                        </a:rPr>
                        <a:t>98,5%               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 11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3" marR="9523" marT="952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32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                                                                  Тестирование на наркотики 2017 год</a:t>
                      </a:r>
                    </a:p>
                  </a:txBody>
                  <a:tcPr marL="9523" marR="9523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3" marR="9523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8132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92075" algn="l" fontAlgn="b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Calibri"/>
                        </a:rPr>
                        <a:t>Профессионально-образовательные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2"/>
                          </a:solidFill>
                          <a:latin typeface="Calibri"/>
                        </a:rPr>
                        <a:t> учреждения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3" marR="9523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3" marR="9523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32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baseline="0" dirty="0">
                          <a:solidFill>
                            <a:schemeClr val="tx2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2"/>
                          </a:solidFill>
                          <a:latin typeface="Calibri"/>
                        </a:rPr>
                        <a:t>                                                                      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897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2"/>
                          </a:solidFill>
                          <a:latin typeface="Calibri"/>
                        </a:rPr>
                        <a:t>                                                    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</a:rPr>
                        <a:t>796</a:t>
                      </a:r>
                      <a:endParaRPr lang="ru-RU" sz="1400" b="1" i="0" u="none" strike="noStrike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Calibri"/>
                        </a:rPr>
                        <a:t>87,3%             </a:t>
                      </a:r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Calibri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101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3" marR="9523" marT="952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32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92075" algn="l" fontAlgn="b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Calibri"/>
                        </a:rPr>
                        <a:t>Общеобразовательные учреждения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3" marR="9523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3" marR="9523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32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baseline="0" dirty="0">
                          <a:solidFill>
                            <a:schemeClr val="tx2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2"/>
                          </a:solidFill>
                          <a:latin typeface="Calibri"/>
                        </a:rPr>
                        <a:t>                                                                     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634  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2"/>
                          </a:solidFill>
                          <a:latin typeface="Calibri"/>
                        </a:rPr>
                        <a:t>                                                  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</a:rPr>
                        <a:t>554</a:t>
                      </a:r>
                      <a:endParaRPr lang="ru-RU" sz="1400" b="1" i="0" u="none" strike="noStrike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Calibri"/>
                        </a:rPr>
                        <a:t>84,8%               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84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3" marR="9523" marT="952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6" name="Picture 2" descr="https://cce80ae180ae81eadacb-03e3a55065c9c86bd57ba5da1f4b5bc4.ssl.cf1.rackcdn.com/4b5e9d1a-cb4b-11e5-ba74-08606e681840/thum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7475" y="1287228"/>
            <a:ext cx="500509" cy="500509"/>
          </a:xfrm>
          <a:prstGeom prst="rect">
            <a:avLst/>
          </a:prstGeom>
          <a:noFill/>
        </p:spPr>
      </p:pic>
      <p:pic>
        <p:nvPicPr>
          <p:cNvPr id="67" name="Picture 4" descr="http://hanty-mansijsk.buyreklama.ru/photos/6399723_%EB%EE%E3%EE%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283681"/>
            <a:ext cx="648072" cy="477877"/>
          </a:xfrm>
          <a:prstGeom prst="rect">
            <a:avLst/>
          </a:prstGeom>
          <a:noFill/>
        </p:spPr>
      </p:pic>
      <p:sp>
        <p:nvSpPr>
          <p:cNvPr id="68" name="TextBox 67"/>
          <p:cNvSpPr txBox="1"/>
          <p:nvPr/>
        </p:nvSpPr>
        <p:spPr>
          <a:xfrm>
            <a:off x="2343299" y="1556905"/>
            <a:ext cx="16321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prstClr val="black"/>
                </a:solidFill>
              </a:rPr>
              <a:t>Количество обучающихся</a:t>
            </a:r>
            <a:endParaRPr lang="ru-RU" sz="1000" i="1" dirty="0">
              <a:solidFill>
                <a:prstClr val="black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07978" y="1556905"/>
            <a:ext cx="1220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prstClr val="black"/>
                </a:solidFill>
              </a:rPr>
              <a:t>Получено согласие</a:t>
            </a:r>
            <a:endParaRPr lang="ru-RU" sz="1000" i="1" dirty="0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452320" y="1587102"/>
            <a:ext cx="1210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C00000"/>
                </a:solidFill>
              </a:rPr>
              <a:t>Получено отказов</a:t>
            </a:r>
            <a:endParaRPr lang="ru-RU" sz="1000" i="1" dirty="0">
              <a:solidFill>
                <a:srgbClr val="C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415365" y="1387627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prstClr val="black"/>
                </a:solidFill>
              </a:rPr>
              <a:t>% давших </a:t>
            </a:r>
          </a:p>
          <a:p>
            <a:r>
              <a:rPr lang="ru-RU" sz="1000" i="1" dirty="0" smtClean="0">
                <a:solidFill>
                  <a:prstClr val="black"/>
                </a:solidFill>
              </a:rPr>
              <a:t>согласие</a:t>
            </a:r>
            <a:endParaRPr lang="ru-RU" sz="1000" i="1" dirty="0">
              <a:solidFill>
                <a:prstClr val="black"/>
              </a:solidFill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4499992" y="2204864"/>
            <a:ext cx="0" cy="108343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4499992" y="3576326"/>
            <a:ext cx="0" cy="10801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Rectangle 1"/>
          <p:cNvSpPr>
            <a:spLocks noChangeArrowheads="1"/>
          </p:cNvSpPr>
          <p:nvPr/>
        </p:nvSpPr>
        <p:spPr bwMode="auto">
          <a:xfrm>
            <a:off x="107504" y="5013176"/>
            <a:ext cx="8928992" cy="156966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>
            <a:solidFill>
              <a:srgbClr val="4F81BD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Проблемы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Tx/>
              <a:buFont typeface="Times New Roman" pitchFamily="18" charset="0"/>
              <a:buChar char="►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Согласно Приказа МЗ  РФ  №581н от 06.05.2014  «О порядке проведения профилактических медицинских осмотров в общеобразовательных организациях…» образовательные организации направляют в наркологическую службу списки только тех обучающихся, кто дал согласие на профилактические медицинские осмотры, при этом их доля от общего количества прошедших социально-психологическое тестирование остается неизвестной. 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Tx/>
              <a:buFont typeface="Times New Roman" pitchFamily="18" charset="0"/>
              <a:buChar char="►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Отмечается недостаточная подготовительная разъяснительная работа, в связи с чем непосредственно в день проведения медицинского осмотра выявляется большой процент отказавшихся от него.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Tx/>
              <a:buFont typeface="Times New Roman" pitchFamily="18" charset="0"/>
              <a:buChar char="►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Недостаточное  бюджетное  финансирование (в т.ч. - из целевых программ) профилактических медицинских осмотров.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3" name="Диаграмма 82"/>
          <p:cNvGraphicFramePr/>
          <p:nvPr/>
        </p:nvGraphicFramePr>
        <p:xfrm>
          <a:off x="7812360" y="2276872"/>
          <a:ext cx="1080120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5" name="Диаграмма 84"/>
          <p:cNvGraphicFramePr/>
          <p:nvPr/>
        </p:nvGraphicFramePr>
        <p:xfrm>
          <a:off x="7812360" y="3645024"/>
          <a:ext cx="1080120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14" name="Picture 18" descr="https://www.colourbox.com/preview/5094336-3d-human-pulling-a-r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645024"/>
            <a:ext cx="4955704" cy="2124758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2708920"/>
            <a:ext cx="8784976" cy="4032448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t"/>
          <a:lstStyle/>
          <a:p>
            <a:pPr algn="just">
              <a:defRPr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just">
              <a:defRPr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Тестирование проводилось методом иммунохроматографического (ИХА)  анализа </a:t>
            </a:r>
            <a:r>
              <a:rPr lang="ru-RU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мульти-тестами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на 9 видов основных наркотических средств,   (каннабиноиды, опиаты,  амфетамины, </a:t>
            </a:r>
            <a:r>
              <a:rPr lang="ru-RU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метамфетамины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 кокаин, барбитураты, </a:t>
            </a:r>
            <a:r>
              <a:rPr lang="ru-RU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метадон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бензодиазепины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МДМА).</a:t>
            </a:r>
          </a:p>
          <a:p>
            <a:pPr algn="just">
              <a:defRPr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 В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2016 году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ходе тестирования было выявлено 24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положительных результата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Эти образцы были доставлены в химико-токсикологическую лабораторию наркологической больницы и после проведения лабораторной диагностики методом </a:t>
            </a:r>
            <a:r>
              <a:rPr lang="ru-RU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хроматомасс-спектрометрии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18 анализов оказались ложноположительными, то есть тест-полоска дала ложноположительную перекрестную реакцию,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анализов подтвердили употребление ПАВ. Во всех случаях были обнаружены </a:t>
            </a:r>
            <a:r>
              <a:rPr lang="ru-RU" sz="16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каннабиноиды</a:t>
            </a:r>
            <a:r>
              <a:rPr lang="ru-RU" sz="16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.</a:t>
            </a:r>
          </a:p>
          <a:p>
            <a:pPr algn="just"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	</a:t>
            </a:r>
            <a:r>
              <a:rPr lang="ru-RU" dirty="0" smtClean="0">
                <a:solidFill>
                  <a:prstClr val="black"/>
                </a:solidFill>
              </a:rPr>
              <a:t>С обучающимися, у которых достоверно установлено употребление наркотических веществ, проводится индивидуальная профилактическая работа специалистами наркологической службы.</a:t>
            </a:r>
            <a:endParaRPr lang="ru-RU" b="1" dirty="0" smtClean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b="1" dirty="0" smtClean="0">
                <a:solidFill>
                  <a:prstClr val="black"/>
                </a:solidFill>
              </a:rPr>
              <a:t>В </a:t>
            </a:r>
            <a:r>
              <a:rPr lang="ru-RU" b="1" dirty="0" smtClean="0">
                <a:solidFill>
                  <a:srgbClr val="FF0000"/>
                </a:solidFill>
              </a:rPr>
              <a:t>2017 году </a:t>
            </a:r>
            <a:r>
              <a:rPr lang="ru-RU" b="1" dirty="0" smtClean="0">
                <a:solidFill>
                  <a:prstClr val="black"/>
                </a:solidFill>
              </a:rPr>
              <a:t>среди обучающихся не выявлено ни одного потребителя ПАВ.</a:t>
            </a:r>
          </a:p>
          <a:p>
            <a:pPr algn="just">
              <a:defRPr/>
            </a:pPr>
            <a:endParaRPr lang="ru-RU" dirty="0" smtClean="0">
              <a:solidFill>
                <a:prstClr val="black"/>
              </a:solidFill>
            </a:endParaRPr>
          </a:p>
          <a:p>
            <a:pPr algn="just">
              <a:defRPr/>
            </a:pP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	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 rot="5400000">
            <a:off x="481644" y="2334780"/>
            <a:ext cx="783458" cy="955675"/>
          </a:xfrm>
          <a:prstGeom prst="homePlate">
            <a:avLst/>
          </a:prstGeom>
          <a:solidFill>
            <a:srgbClr val="D0700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55304" name="AutoShape 8" descr="http://&amp;scy;&amp;lcy;96.&amp;rcy;&amp;fcy;/uploads/posts/2013-02/1360083362_suhoy-log-test-na-narkoti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5306" name="AutoShape 10" descr="http://&amp;scy;&amp;lcy;96.&amp;rcy;&amp;fcy;/uploads/posts/2013-02/1360083362_suhoy-log-test-na-narkoti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700808"/>
            <a:ext cx="9144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5300" name="Picture 4" descr="http://yusti.moscow/attachments/Image/helping_consult_1.jpg?template=generic"/>
          <p:cNvPicPr>
            <a:picLocks noChangeAspect="1" noChangeArrowheads="1"/>
          </p:cNvPicPr>
          <p:nvPr/>
        </p:nvPicPr>
        <p:blipFill>
          <a:blip r:embed="rId3" cstate="print"/>
          <a:srcRect b="9756"/>
          <a:stretch>
            <a:fillRect/>
          </a:stretch>
        </p:blipFill>
        <p:spPr bwMode="auto">
          <a:xfrm>
            <a:off x="179512" y="332656"/>
            <a:ext cx="3168352" cy="219412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571868" y="214290"/>
            <a:ext cx="53926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C64847">
                    <a:lumMod val="50000"/>
                  </a:srgbClr>
                </a:solidFill>
              </a:rPr>
              <a:t>Профилактические осмотры обучающихся на предмет немедицинского потребления психоактивных веществ </a:t>
            </a:r>
            <a:r>
              <a:rPr lang="ru-RU" b="1" i="1" dirty="0" smtClean="0">
                <a:solidFill>
                  <a:srgbClr val="C64847">
                    <a:lumMod val="50000"/>
                  </a:srgbClr>
                </a:solidFill>
              </a:rPr>
              <a:t>с тестированием на наркотики</a:t>
            </a:r>
          </a:p>
          <a:p>
            <a:pPr algn="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Результаты: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179512" y="116632"/>
          <a:ext cx="8750206" cy="3071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день нарколога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3356992"/>
            <a:ext cx="4139952" cy="3104964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graphicFrame>
        <p:nvGraphicFramePr>
          <p:cNvPr id="6" name="Диаграмма 5"/>
          <p:cNvGraphicFramePr/>
          <p:nvPr/>
        </p:nvGraphicFramePr>
        <p:xfrm>
          <a:off x="5292080" y="3789040"/>
          <a:ext cx="316835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30780" y="3212976"/>
            <a:ext cx="3536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</a:rPr>
              <a:t>Количество индивидуальных </a:t>
            </a:r>
          </a:p>
          <a:p>
            <a:pPr algn="ctr"/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</a:rPr>
              <a:t>консультаций несовершеннолетних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269" y="3323041"/>
            <a:ext cx="9144000" cy="792088"/>
          </a:xfrm>
          <a:prstGeom prst="rect">
            <a:avLst/>
          </a:prstGeom>
          <a:gradFill>
            <a:gsLst>
              <a:gs pos="0">
                <a:srgbClr val="E0FCE1"/>
              </a:gs>
              <a:gs pos="35000">
                <a:srgbClr val="E4FCE4"/>
              </a:gs>
              <a:gs pos="100000">
                <a:srgbClr val="E9FDE9"/>
              </a:gs>
            </a:gsLst>
          </a:gradFill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1593163" y="3539065"/>
            <a:ext cx="1296144" cy="3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296" tIns="46648" rIns="93296" bIns="46648">
            <a:spAutoFit/>
          </a:bodyPr>
          <a:lstStyle/>
          <a:p>
            <a:pPr defTabSz="933450">
              <a:spcBef>
                <a:spcPct val="10000"/>
              </a:spcBef>
            </a:pPr>
            <a:r>
              <a:rPr lang="ru-RU" sz="1400" b="1" dirty="0" smtClean="0">
                <a:latin typeface="Calibri" pitchFamily="34" charset="0"/>
                <a:cs typeface="Arial" pitchFamily="34" charset="0"/>
              </a:rPr>
              <a:t>ПДН УМВД </a:t>
            </a:r>
            <a:endParaRPr lang="ru-RU" sz="1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0730" name="Text Box 8"/>
          <p:cNvSpPr txBox="1">
            <a:spLocks noChangeArrowheads="1"/>
          </p:cNvSpPr>
          <p:nvPr/>
        </p:nvSpPr>
        <p:spPr bwMode="auto">
          <a:xfrm>
            <a:off x="6586008" y="3536614"/>
            <a:ext cx="1057826" cy="3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296" tIns="46648" rIns="93296" bIns="46648">
            <a:spAutoFit/>
          </a:bodyPr>
          <a:lstStyle/>
          <a:p>
            <a:pPr defTabSz="933450">
              <a:spcBef>
                <a:spcPct val="10000"/>
              </a:spcBef>
            </a:pPr>
            <a:r>
              <a:rPr lang="ru-RU" sz="1400" b="1" dirty="0" err="1" smtClean="0">
                <a:latin typeface="Calibri" pitchFamily="34" charset="0"/>
                <a:cs typeface="Arial" pitchFamily="34" charset="0"/>
              </a:rPr>
              <a:t>ТКДНи</a:t>
            </a:r>
            <a:r>
              <a:rPr lang="ru-RU" sz="1400" b="1" dirty="0" smtClean="0">
                <a:latin typeface="Calibri" pitchFamily="34" charset="0"/>
                <a:cs typeface="Arial" pitchFamily="34" charset="0"/>
              </a:rPr>
              <a:t> ЗП</a:t>
            </a:r>
            <a:endParaRPr lang="ru-RU" sz="1400" b="1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0731" name="Picture 47" descr="УВД ПО Я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31214" y="3414130"/>
            <a:ext cx="792088" cy="62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0" y="116632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25600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Взаимодействие с ПДН УМВД России по ЯО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" name="Picture 10" descr="http://yaoknb.ru/tpl/images/logo.png"/>
          <p:cNvPicPr>
            <a:picLocks noChangeAspect="1" noChangeArrowheads="1"/>
          </p:cNvPicPr>
          <p:nvPr/>
        </p:nvPicPr>
        <p:blipFill>
          <a:blip r:embed="rId4" cstate="print"/>
          <a:srcRect r="64462"/>
          <a:stretch>
            <a:fillRect/>
          </a:stretch>
        </p:blipFill>
        <p:spPr bwMode="auto">
          <a:xfrm>
            <a:off x="4211960" y="3471116"/>
            <a:ext cx="648072" cy="506557"/>
          </a:xfrm>
          <a:prstGeom prst="rect">
            <a:avLst/>
          </a:prstGeom>
          <a:noFill/>
        </p:spPr>
      </p:pic>
      <p:sp>
        <p:nvSpPr>
          <p:cNvPr id="31" name="Выгнутая вниз стрелка 30"/>
          <p:cNvSpPr/>
          <p:nvPr/>
        </p:nvSpPr>
        <p:spPr>
          <a:xfrm>
            <a:off x="5001675" y="3782630"/>
            <a:ext cx="520752" cy="216025"/>
          </a:xfrm>
          <a:prstGeom prst="curvedUpArrow">
            <a:avLst>
              <a:gd name="adj1" fmla="val 25000"/>
              <a:gd name="adj2" fmla="val 103334"/>
              <a:gd name="adj3" fmla="val 54762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Выгнутая вниз стрелка 31"/>
          <p:cNvSpPr/>
          <p:nvPr/>
        </p:nvSpPr>
        <p:spPr>
          <a:xfrm rot="10800000">
            <a:off x="4949975" y="3431052"/>
            <a:ext cx="520752" cy="216025"/>
          </a:xfrm>
          <a:prstGeom prst="curvedUpArrow">
            <a:avLst>
              <a:gd name="adj1" fmla="val 25000"/>
              <a:gd name="adj2" fmla="val 103334"/>
              <a:gd name="adj3" fmla="val 5476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39552" y="620688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0" y="620688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4" name="Picture 2" descr="http://city-yaroslavl.ru/cityhall/ODN/bns/%D0%90%D0%98%D0%A1%D0%A2%20%D0%9F%D0%9E%D0%A1%D0%9B%D0%95%D0%94%D0%9D%D0%98%D0%99%20%D0%92%D0%90%D0%A0%D0%98%D0%90%D0%9D%D0%A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04764" y="3381278"/>
            <a:ext cx="820389" cy="675614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779912" y="946777"/>
            <a:ext cx="5364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Начиная с 2010 года сотрудники наркологической службы участвуют в работе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межведомственных мобильных групп</a:t>
            </a:r>
            <a:r>
              <a:rPr lang="ru-RU" dirty="0" smtClean="0">
                <a:solidFill>
                  <a:srgbClr val="002060"/>
                </a:solidFill>
              </a:rPr>
              <a:t>, в ходе которых осуществляется патронаж асоциальных семей.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86182" y="2396627"/>
            <a:ext cx="5149806" cy="646331"/>
          </a:xfrm>
          <a:prstGeom prst="leftArrow">
            <a:avLst>
              <a:gd name="adj1" fmla="val 100000"/>
              <a:gd name="adj2" fmla="val 3985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 2016 год осуществлен патронаж 35 семей, а всего с 2010 по 2015 г. – 76 семей.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5720" y="4115129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На базе ПДН УМВД врачами проводится консультирование подростков и родителей, состоящих на профилактическом учете в ПДН, </a:t>
            </a:r>
            <a:r>
              <a:rPr lang="ru-RU" dirty="0" err="1" smtClean="0">
                <a:solidFill>
                  <a:srgbClr val="002060"/>
                </a:solidFill>
              </a:rPr>
              <a:t>ТКДНиЗП</a:t>
            </a:r>
            <a:r>
              <a:rPr lang="ru-RU" dirty="0" smtClean="0">
                <a:solidFill>
                  <a:srgbClr val="002060"/>
                </a:solidFill>
              </a:rPr>
              <a:t> и под наблюдением нарколога.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2844" y="5397023"/>
            <a:ext cx="5500726" cy="1200329"/>
          </a:xfrm>
          <a:prstGeom prst="homePlate">
            <a:avLst>
              <a:gd name="adj" fmla="val 1407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 2016 год проконсультировано 33 несовершеннолетних и 10 родителей, а в период с 2010 по 2015 г. – 488 несовершеннолетних и 210 родителей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7" name="Рисунок 26" descr="мобильная группа1.JPG"/>
          <p:cNvPicPr>
            <a:picLocks noChangeAspect="1"/>
          </p:cNvPicPr>
          <p:nvPr/>
        </p:nvPicPr>
        <p:blipFill>
          <a:blip r:embed="rId6" cstate="print"/>
          <a:srcRect t="13333"/>
          <a:stretch>
            <a:fillRect/>
          </a:stretch>
        </p:blipFill>
        <p:spPr>
          <a:xfrm>
            <a:off x="36801" y="946777"/>
            <a:ext cx="3545009" cy="2304256"/>
          </a:xfrm>
          <a:prstGeom prst="rect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7" name="Выгнутая вниз стрелка 36"/>
          <p:cNvSpPr/>
          <p:nvPr/>
        </p:nvSpPr>
        <p:spPr>
          <a:xfrm>
            <a:off x="3491881" y="3782631"/>
            <a:ext cx="520752" cy="216025"/>
          </a:xfrm>
          <a:prstGeom prst="curvedUpArrow">
            <a:avLst>
              <a:gd name="adj1" fmla="val 25000"/>
              <a:gd name="adj2" fmla="val 103334"/>
              <a:gd name="adj3" fmla="val 5476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Выгнутая вниз стрелка 37"/>
          <p:cNvSpPr/>
          <p:nvPr/>
        </p:nvSpPr>
        <p:spPr>
          <a:xfrm rot="10800000">
            <a:off x="3419872" y="3477865"/>
            <a:ext cx="520752" cy="216025"/>
          </a:xfrm>
          <a:prstGeom prst="curvedUpArrow">
            <a:avLst>
              <a:gd name="adj1" fmla="val 25000"/>
              <a:gd name="adj2" fmla="val 103334"/>
              <a:gd name="adj3" fmla="val 54762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9" name="Рисунок 38" descr="D:\Фото\тест-полоски\DSC00650(1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4254015"/>
            <a:ext cx="3000396" cy="2214578"/>
          </a:xfrm>
          <a:prstGeom prst="rect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71625" y="949305"/>
            <a:ext cx="6715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solidFill>
                  <a:srgbClr val="FF6600"/>
                </a:solidFill>
              </a:rPr>
              <a:t>Количество несовершеннолетних, </a:t>
            </a:r>
          </a:p>
          <a:p>
            <a:pPr algn="ctr"/>
            <a:r>
              <a:rPr lang="ru-RU" sz="1400" b="1" i="1" dirty="0">
                <a:solidFill>
                  <a:srgbClr val="FF6600"/>
                </a:solidFill>
              </a:rPr>
              <a:t>доставленных  в алкогольном или наркотическом опьянении 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-642975" y="3214687"/>
          <a:ext cx="10572825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8313" y="260648"/>
            <a:ext cx="84248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ЭКСПЕРТИЗА 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ОПЬЯНЕНИЯ  В  ГБУЗ ЯО «ЯОКНБ» г.Ярославля</a:t>
            </a: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1331640" y="4077072"/>
            <a:ext cx="4397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151</a:t>
            </a:r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2051720" y="4581128"/>
            <a:ext cx="3540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2771800" y="4653136"/>
            <a:ext cx="3540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10" name="TextBox 20"/>
          <p:cNvSpPr txBox="1">
            <a:spLocks noChangeArrowheads="1"/>
          </p:cNvSpPr>
          <p:nvPr/>
        </p:nvSpPr>
        <p:spPr bwMode="auto">
          <a:xfrm>
            <a:off x="3491880" y="4509120"/>
            <a:ext cx="354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91</a:t>
            </a:r>
          </a:p>
        </p:txBody>
      </p:sp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4283968" y="4365104"/>
            <a:ext cx="428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116</a:t>
            </a:r>
          </a:p>
        </p:txBody>
      </p:sp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5004048" y="4221088"/>
            <a:ext cx="4397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143</a:t>
            </a:r>
          </a:p>
        </p:txBody>
      </p:sp>
      <p:graphicFrame>
        <p:nvGraphicFramePr>
          <p:cNvPr id="14" name="Диаграмма 18"/>
          <p:cNvGraphicFramePr>
            <a:graphicFrameLocks/>
          </p:cNvGraphicFramePr>
          <p:nvPr/>
        </p:nvGraphicFramePr>
        <p:xfrm>
          <a:off x="571472" y="1142984"/>
          <a:ext cx="8001056" cy="182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5940152" y="4077072"/>
            <a:ext cx="4395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177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6876256" y="3789040"/>
            <a:ext cx="4395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219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7740352" y="4437112"/>
            <a:ext cx="420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141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39552" y="836712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0" y="836712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0" y="3514315"/>
            <a:ext cx="9144000" cy="676822"/>
          </a:xfrm>
          <a:prstGeom prst="rect">
            <a:avLst/>
          </a:prstGeom>
          <a:gradFill>
            <a:gsLst>
              <a:gs pos="0">
                <a:srgbClr val="E0FCE1"/>
              </a:gs>
              <a:gs pos="35000">
                <a:srgbClr val="E4FCE4"/>
              </a:gs>
              <a:gs pos="100000">
                <a:srgbClr val="E9FDE9"/>
              </a:gs>
            </a:gsLst>
          </a:gradFill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1642815" y="3709357"/>
            <a:ext cx="1296144" cy="3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296" tIns="46648" rIns="93296" bIns="46648">
            <a:spAutoFit/>
          </a:bodyPr>
          <a:lstStyle/>
          <a:p>
            <a:pPr defTabSz="933450">
              <a:spcBef>
                <a:spcPct val="10000"/>
              </a:spcBef>
            </a:pPr>
            <a:r>
              <a:rPr lang="ru-RU" sz="1400" b="1" dirty="0" smtClean="0">
                <a:latin typeface="Calibri" pitchFamily="34" charset="0"/>
                <a:cs typeface="Arial" pitchFamily="34" charset="0"/>
              </a:rPr>
              <a:t>ПДН УМВД </a:t>
            </a:r>
            <a:endParaRPr lang="ru-RU" sz="1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0730" name="Text Box 8"/>
          <p:cNvSpPr txBox="1">
            <a:spLocks noChangeArrowheads="1"/>
          </p:cNvSpPr>
          <p:nvPr/>
        </p:nvSpPr>
        <p:spPr bwMode="auto">
          <a:xfrm>
            <a:off x="6572264" y="3728629"/>
            <a:ext cx="1198486" cy="3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296" tIns="46648" rIns="93296" bIns="46648">
            <a:spAutoFit/>
          </a:bodyPr>
          <a:lstStyle/>
          <a:p>
            <a:pPr defTabSz="933450">
              <a:spcBef>
                <a:spcPct val="10000"/>
              </a:spcBef>
            </a:pPr>
            <a:r>
              <a:rPr lang="ru-RU" sz="1400" b="1" dirty="0" smtClean="0">
                <a:latin typeface="Calibri" pitchFamily="34" charset="0"/>
                <a:cs typeface="Arial" pitchFamily="34" charset="0"/>
              </a:rPr>
              <a:t>ТКДН и ЗП</a:t>
            </a:r>
            <a:endParaRPr lang="ru-RU" sz="1400" b="1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0731" name="Picture 47" descr="УВД ПО Я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3514315"/>
            <a:ext cx="792088" cy="62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0" y="116632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25600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Исполнение  решения Ленинского районного суда г. Ярославля </a:t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№ 2-1276/2015 от 10.06.2015г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0" name="Picture 10" descr="http://yaoknb.ru/tpl/images/logo.png"/>
          <p:cNvPicPr>
            <a:picLocks noChangeAspect="1" noChangeArrowheads="1"/>
          </p:cNvPicPr>
          <p:nvPr/>
        </p:nvPicPr>
        <p:blipFill>
          <a:blip r:embed="rId4" cstate="print"/>
          <a:srcRect r="64462"/>
          <a:stretch>
            <a:fillRect/>
          </a:stretch>
        </p:blipFill>
        <p:spPr bwMode="auto">
          <a:xfrm>
            <a:off x="4211960" y="3610904"/>
            <a:ext cx="648072" cy="506557"/>
          </a:xfrm>
          <a:prstGeom prst="rect">
            <a:avLst/>
          </a:prstGeom>
          <a:noFill/>
        </p:spPr>
      </p:pic>
      <p:sp>
        <p:nvSpPr>
          <p:cNvPr id="31" name="Выгнутая вниз стрелка 30"/>
          <p:cNvSpPr/>
          <p:nvPr/>
        </p:nvSpPr>
        <p:spPr>
          <a:xfrm>
            <a:off x="5072066" y="3871505"/>
            <a:ext cx="520752" cy="216025"/>
          </a:xfrm>
          <a:prstGeom prst="curvedUpArrow">
            <a:avLst>
              <a:gd name="adj1" fmla="val 25000"/>
              <a:gd name="adj2" fmla="val 103334"/>
              <a:gd name="adj3" fmla="val 54762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Выгнутая вниз стрелка 31"/>
          <p:cNvSpPr/>
          <p:nvPr/>
        </p:nvSpPr>
        <p:spPr>
          <a:xfrm rot="10800000">
            <a:off x="5000628" y="3585753"/>
            <a:ext cx="520752" cy="216025"/>
          </a:xfrm>
          <a:prstGeom prst="curvedUpArrow">
            <a:avLst>
              <a:gd name="adj1" fmla="val 25000"/>
              <a:gd name="adj2" fmla="val 103334"/>
              <a:gd name="adj3" fmla="val 5476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39552" y="928670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0" y="928670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4" name="Picture 2" descr="http://city-yaroslavl.ru/cityhall/ODN/bns/%D0%90%D0%98%D0%A1%D0%A2%20%D0%9F%D0%9E%D0%A1%D0%9B%D0%95%D0%94%D0%9D%D0%98%D0%99%20%D0%92%D0%90%D0%A0%D0%98%D0%90%D0%9D%D0%A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514315"/>
            <a:ext cx="820389" cy="675614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522552" y="1000108"/>
            <a:ext cx="536408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 smtClean="0">
                <a:solidFill>
                  <a:srgbClr val="002060"/>
                </a:solidFill>
                <a:cs typeface="Times New Roman" pitchFamily="18" charset="0"/>
              </a:rPr>
              <a:t>В соответствии с механизмом реализации данного решения подростковые наркологи  направляют  информацию и запросы в </a:t>
            </a:r>
            <a:r>
              <a:rPr lang="ru-RU" sz="1700" dirty="0" err="1" smtClean="0">
                <a:solidFill>
                  <a:srgbClr val="002060"/>
                </a:solidFill>
                <a:cs typeface="Times New Roman" pitchFamily="18" charset="0"/>
              </a:rPr>
              <a:t>ТКДНиЗП</a:t>
            </a:r>
            <a:r>
              <a:rPr lang="ru-RU" sz="1700" dirty="0" smtClean="0">
                <a:solidFill>
                  <a:srgbClr val="002060"/>
                </a:solidFill>
                <a:cs typeface="Times New Roman" pitchFamily="18" charset="0"/>
              </a:rPr>
              <a:t> и ПДН по месту регистрации несовершеннолетнего в связи с установленным фактом опьянения или одурманивания по результатам медицинского освидетельствования в отделении экспертизы ЯОКНБ и </a:t>
            </a:r>
            <a:r>
              <a:rPr lang="ru-RU" sz="1700" dirty="0" smtClean="0">
                <a:solidFill>
                  <a:srgbClr val="FF0000"/>
                </a:solidFill>
                <a:cs typeface="Times New Roman" pitchFamily="18" charset="0"/>
              </a:rPr>
              <a:t>берут данного подростка на диспансерное наблюдение без оформления согласия</a:t>
            </a:r>
            <a:r>
              <a:rPr lang="ru-RU" sz="1700" dirty="0" smtClean="0">
                <a:solidFill>
                  <a:srgbClr val="002060"/>
                </a:solidFill>
                <a:cs typeface="Times New Roman" pitchFamily="18" charset="0"/>
              </a:rPr>
              <a:t>. </a:t>
            </a:r>
            <a:endParaRPr lang="ru-RU" sz="17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4514447"/>
            <a:ext cx="4714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В дальнейшем осуществляется совместное сопровождение подростков согласно межведомственным планам индивидуальной профилактической работы. </a:t>
            </a:r>
            <a:endParaRPr lang="ru-RU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4118" y="5786454"/>
            <a:ext cx="4572032" cy="646331"/>
          </a:xfrm>
          <a:prstGeom prst="homePlate">
            <a:avLst>
              <a:gd name="adj" fmla="val 291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2016 году под наблюдение нарколога взято 74 несовершеннолетних.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Выгнутая вниз стрелка 36"/>
          <p:cNvSpPr/>
          <p:nvPr/>
        </p:nvSpPr>
        <p:spPr>
          <a:xfrm>
            <a:off x="3500430" y="3871505"/>
            <a:ext cx="520752" cy="216025"/>
          </a:xfrm>
          <a:prstGeom prst="curvedUpArrow">
            <a:avLst>
              <a:gd name="adj1" fmla="val 25000"/>
              <a:gd name="adj2" fmla="val 103334"/>
              <a:gd name="adj3" fmla="val 5476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Выгнутая вниз стрелка 37"/>
          <p:cNvSpPr/>
          <p:nvPr/>
        </p:nvSpPr>
        <p:spPr>
          <a:xfrm rot="10800000">
            <a:off x="3428992" y="3585753"/>
            <a:ext cx="520752" cy="216025"/>
          </a:xfrm>
          <a:prstGeom prst="curvedUpArrow">
            <a:avLst>
              <a:gd name="adj1" fmla="val 25000"/>
              <a:gd name="adj2" fmla="val 103334"/>
              <a:gd name="adj3" fmla="val 54762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1" name="Рисунок 20" descr="хтл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19736" y="4264922"/>
            <a:ext cx="3733609" cy="2260422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9" name="Рисунок 18" descr="D:\Фото\тест-полоски\DSC00649(1).JPG"/>
          <p:cNvPicPr/>
          <p:nvPr/>
        </p:nvPicPr>
        <p:blipFill rotWithShape="1">
          <a:blip r:embed="rId7" cstate="print"/>
          <a:srcRect l="11846"/>
          <a:stretch/>
        </p:blipFill>
        <p:spPr bwMode="auto">
          <a:xfrm>
            <a:off x="236504" y="1299737"/>
            <a:ext cx="3039352" cy="2143140"/>
          </a:xfrm>
          <a:prstGeom prst="rect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8" descr="circular-recycle-arrows-hi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>
            <a:off x="3779911" y="3068960"/>
            <a:ext cx="184664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64807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Реабилитационные лагеря для несовершеннолетних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39552" y="692696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0" y="692696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946463"/>
            <a:ext cx="44999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   Начиная с 1996 года специалисты детской наркологической службы принимают участие в организации и проведении </a:t>
            </a:r>
            <a:r>
              <a:rPr lang="ru-RU" sz="1600" b="1" dirty="0" smtClean="0">
                <a:solidFill>
                  <a:srgbClr val="002060"/>
                </a:solidFill>
              </a:rPr>
              <a:t>реабилитационных лагерей «Викинги» </a:t>
            </a:r>
            <a:r>
              <a:rPr lang="ru-RU" sz="1600" dirty="0" smtClean="0">
                <a:solidFill>
                  <a:srgbClr val="002060"/>
                </a:solidFill>
              </a:rPr>
              <a:t>для несовершеннолетних,  употребляющих ПАВ. 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За это время проведено  20  выездных лагерей, реабилитацию прошли 800 подростков (ремиссия от 6 месяцев - 80%).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557819" y="3600558"/>
            <a:ext cx="949843" cy="63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6" tIns="46648" rIns="93296" bIns="46648">
            <a:spAutoFit/>
          </a:bodyPr>
          <a:lstStyle/>
          <a:p>
            <a:pPr algn="ctr" defTabSz="933450">
              <a:spcBef>
                <a:spcPct val="10000"/>
              </a:spcBef>
            </a:pPr>
            <a:r>
              <a:rPr lang="ru-RU" sz="1100" b="1" dirty="0" err="1" smtClean="0">
                <a:latin typeface="Calibri" pitchFamily="34" charset="0"/>
                <a:cs typeface="Arial" pitchFamily="34" charset="0"/>
              </a:rPr>
              <a:t>ТКДНиЗП</a:t>
            </a:r>
            <a:endParaRPr lang="ru-RU" sz="1100" b="1" dirty="0" smtClean="0">
              <a:latin typeface="Calibri" pitchFamily="34" charset="0"/>
              <a:cs typeface="Arial" pitchFamily="34" charset="0"/>
            </a:endParaRPr>
          </a:p>
          <a:p>
            <a:pPr algn="ctr" defTabSz="933450">
              <a:spcBef>
                <a:spcPct val="10000"/>
              </a:spcBef>
            </a:pPr>
            <a:r>
              <a:rPr lang="ru-RU" sz="1100" b="1" dirty="0" smtClean="0">
                <a:latin typeface="Calibri" pitchFamily="34" charset="0"/>
                <a:cs typeface="Arial" pitchFamily="34" charset="0"/>
              </a:rPr>
              <a:t>мэрии</a:t>
            </a:r>
          </a:p>
          <a:p>
            <a:pPr algn="ctr" defTabSz="933450">
              <a:spcBef>
                <a:spcPct val="10000"/>
              </a:spcBef>
            </a:pPr>
            <a:r>
              <a:rPr lang="ru-RU" sz="1100" b="1" dirty="0" smtClean="0">
                <a:latin typeface="Calibri" pitchFamily="34" charset="0"/>
                <a:cs typeface="Arial" pitchFamily="34" charset="0"/>
              </a:rPr>
              <a:t>г.Ярославля</a:t>
            </a:r>
            <a:endParaRPr lang="ru-RU" sz="1100" b="1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2" name="Picture 10" descr="http://yaoknb.ru/tpl/images/logo.png"/>
          <p:cNvPicPr>
            <a:picLocks noChangeAspect="1" noChangeArrowheads="1"/>
          </p:cNvPicPr>
          <p:nvPr/>
        </p:nvPicPr>
        <p:blipFill>
          <a:blip r:embed="rId3" cstate="print"/>
          <a:srcRect r="64462"/>
          <a:stretch>
            <a:fillRect/>
          </a:stretch>
        </p:blipFill>
        <p:spPr bwMode="auto">
          <a:xfrm>
            <a:off x="4355976" y="3570515"/>
            <a:ext cx="740197" cy="578565"/>
          </a:xfrm>
          <a:prstGeom prst="rect">
            <a:avLst/>
          </a:prstGeom>
          <a:noFill/>
        </p:spPr>
      </p:pic>
      <p:pic>
        <p:nvPicPr>
          <p:cNvPr id="25" name="Picture 2" descr="http://city-yaroslavl.ru/cityhall/ODN/bns/%D0%90%D0%98%D0%A1%D0%A2%20%D0%9F%D0%9E%D0%A1%D0%9B%D0%95%D0%94%D0%9D%D0%98%D0%99%20%D0%92%D0%90%D0%A0%D0%98%D0%90%D0%9D%D0%A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7241" y="2937651"/>
            <a:ext cx="804959" cy="662907"/>
          </a:xfrm>
          <a:prstGeom prst="rect">
            <a:avLst/>
          </a:prstGeom>
          <a:noFill/>
        </p:spPr>
      </p:pic>
      <p:pic>
        <p:nvPicPr>
          <p:cNvPr id="17" name="Рисунок 16" descr="phot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387" y="5107283"/>
            <a:ext cx="1571612" cy="1571612"/>
          </a:xfrm>
          <a:prstGeom prst="rect">
            <a:avLst/>
          </a:prstGeom>
        </p:spPr>
      </p:pic>
      <p:pic>
        <p:nvPicPr>
          <p:cNvPr id="28" name="Picture 4" descr="http://clipart.usscouts.org/library/US_Fish_and_Wildlife_Service/Birds/bird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1772" y="3628925"/>
            <a:ext cx="576064" cy="576064"/>
          </a:xfrm>
          <a:prstGeom prst="rect">
            <a:avLst/>
          </a:prstGeom>
          <a:noFill/>
        </p:spPr>
      </p:pic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2892735" y="4178186"/>
            <a:ext cx="1152128" cy="6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6" tIns="46648" rIns="93296" bIns="46648">
            <a:spAutoFit/>
          </a:bodyPr>
          <a:lstStyle/>
          <a:p>
            <a:pPr algn="ctr" defTabSz="933450">
              <a:spcBef>
                <a:spcPct val="10000"/>
              </a:spcBef>
            </a:pPr>
            <a:r>
              <a:rPr lang="ru-RU" sz="1100" b="1" dirty="0" err="1" smtClean="0">
                <a:latin typeface="Calibri" pitchFamily="34" charset="0"/>
                <a:cs typeface="Arial" pitchFamily="34" charset="0"/>
              </a:rPr>
              <a:t>КДНиЗП</a:t>
            </a:r>
            <a:endParaRPr lang="ru-RU" sz="1100" b="1" dirty="0" smtClean="0">
              <a:latin typeface="Calibri" pitchFamily="34" charset="0"/>
              <a:cs typeface="Arial" pitchFamily="34" charset="0"/>
            </a:endParaRPr>
          </a:p>
          <a:p>
            <a:pPr algn="ctr" defTabSz="933450">
              <a:spcBef>
                <a:spcPct val="10000"/>
              </a:spcBef>
            </a:pPr>
            <a:r>
              <a:rPr lang="ru-RU" sz="1000" b="1" dirty="0" smtClean="0">
                <a:latin typeface="Calibri" pitchFamily="34" charset="0"/>
                <a:cs typeface="Arial" pitchFamily="34" charset="0"/>
              </a:rPr>
              <a:t>при</a:t>
            </a:r>
            <a:r>
              <a:rPr lang="ru-RU" sz="1100" b="1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sz="900" b="1" dirty="0" smtClean="0">
                <a:latin typeface="Calibri" pitchFamily="34" charset="0"/>
                <a:cs typeface="Arial" pitchFamily="34" charset="0"/>
              </a:rPr>
              <a:t>Правительстве </a:t>
            </a:r>
            <a:r>
              <a:rPr lang="ru-RU" sz="1100" b="1" dirty="0" smtClean="0">
                <a:latin typeface="Calibri" pitchFamily="34" charset="0"/>
                <a:cs typeface="Arial" pitchFamily="34" charset="0"/>
              </a:rPr>
              <a:t>ЯО</a:t>
            </a:r>
            <a:endParaRPr lang="ru-RU" sz="1100" b="1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2" name="Рисунок 31" descr="викинги3.JPG"/>
          <p:cNvPicPr>
            <a:picLocks noChangeAspect="1"/>
          </p:cNvPicPr>
          <p:nvPr/>
        </p:nvPicPr>
        <p:blipFill>
          <a:blip r:embed="rId7" cstate="print"/>
          <a:srcRect t="20513"/>
          <a:stretch>
            <a:fillRect/>
          </a:stretch>
        </p:blipFill>
        <p:spPr>
          <a:xfrm>
            <a:off x="251520" y="3282907"/>
            <a:ext cx="2664296" cy="1588330"/>
          </a:xfrm>
          <a:prstGeom prst="rect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4" name="Рисунок 33" descr="Любимому городу 2016-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1182" y="1052735"/>
            <a:ext cx="2503119" cy="1877339"/>
          </a:xfrm>
          <a:prstGeom prst="rect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36" name="Блок-схема: документ 35"/>
          <p:cNvSpPr/>
          <p:nvPr/>
        </p:nvSpPr>
        <p:spPr>
          <a:xfrm>
            <a:off x="5364088" y="4869160"/>
            <a:ext cx="3600400" cy="2254925"/>
          </a:xfrm>
          <a:prstGeom prst="flowChartDocumen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      Специалисты наркологической службы ежегодно проводят интерактивные занятия </a:t>
            </a:r>
            <a:r>
              <a:rPr lang="ru-RU" sz="1600" b="1" dirty="0" smtClean="0">
                <a:solidFill>
                  <a:srgbClr val="002060"/>
                </a:solidFill>
              </a:rPr>
              <a:t>в летних трудовых лагерях «Профи» </a:t>
            </a:r>
            <a:r>
              <a:rPr lang="ru-RU" sz="1600" dirty="0" smtClean="0">
                <a:solidFill>
                  <a:srgbClr val="002060"/>
                </a:solidFill>
              </a:rPr>
              <a:t>для несовершеннолетних «группы риска»,  состоящих на учете в </a:t>
            </a:r>
            <a:r>
              <a:rPr lang="ru-RU" sz="1600" dirty="0" err="1" smtClean="0">
                <a:solidFill>
                  <a:srgbClr val="002060"/>
                </a:solidFill>
              </a:rPr>
              <a:t>ТКДНиЗП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4499992" y="908720"/>
            <a:ext cx="0" cy="216024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220072" y="4653136"/>
            <a:ext cx="0" cy="223224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5076056" y="4908166"/>
            <a:ext cx="3888432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107504" y="2996952"/>
            <a:ext cx="4536504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chuloo.3dn.ru/_nw/3/8040532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396" y="1358438"/>
            <a:ext cx="1285884" cy="1285884"/>
          </a:xfrm>
          <a:prstGeom prst="rect">
            <a:avLst/>
          </a:prstGeom>
          <a:noFill/>
          <a:ln w="3175">
            <a:solidFill>
              <a:schemeClr val="accent4"/>
            </a:solidFill>
          </a:ln>
        </p:spPr>
      </p:pic>
      <p:pic>
        <p:nvPicPr>
          <p:cNvPr id="23" name="Рисунок 22" descr="D:\Фото\Лагерь Профи 1\PICT0002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15140" y="2930074"/>
            <a:ext cx="2428860" cy="1843521"/>
          </a:xfrm>
          <a:prstGeom prst="rect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33" name="Рисунок 32" descr="викинги 2.JPG"/>
          <p:cNvPicPr>
            <a:picLocks noChangeAspect="1"/>
          </p:cNvPicPr>
          <p:nvPr/>
        </p:nvPicPr>
        <p:blipFill>
          <a:blip r:embed="rId11" cstate="print"/>
          <a:srcRect l="11413" t="22701" r="15350" b="16400"/>
          <a:stretch>
            <a:fillRect/>
          </a:stretch>
        </p:blipFill>
        <p:spPr>
          <a:xfrm>
            <a:off x="1979712" y="4871237"/>
            <a:ext cx="2900184" cy="1808718"/>
          </a:xfrm>
          <a:prstGeom prst="rect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827584" y="111696"/>
            <a:ext cx="77048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SimSun-ExtB" pitchFamily="49" charset="-122"/>
                <a:cs typeface="Arial" pitchFamily="34" charset="0"/>
              </a:rPr>
              <a:t>Социальная программа «Семья и дети Ярославии»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  <a:ea typeface="SimSun-ExtB" pitchFamily="49" charset="-122"/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39552" y="692696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692696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Picture 7" descr="p22307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b="11800"/>
          <a:stretch>
            <a:fillRect/>
          </a:stretch>
        </p:blipFill>
        <p:spPr bwMode="auto">
          <a:xfrm>
            <a:off x="323528" y="980728"/>
            <a:ext cx="3996616" cy="2520280"/>
          </a:xfrm>
          <a:prstGeom prst="rect">
            <a:avLst/>
          </a:prstGeom>
          <a:ln w="254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0" name="Прямоугольник 19"/>
          <p:cNvSpPr/>
          <p:nvPr/>
        </p:nvSpPr>
        <p:spPr>
          <a:xfrm>
            <a:off x="285720" y="4000504"/>
            <a:ext cx="4016472" cy="20313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За счет привлечения административного ресурса для пациентов создаются дополнительные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социальные мотивации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на обращение за помощью, укрепление установки на трезвость и регулярное наблюдение у нарколога</a:t>
            </a:r>
            <a:endParaRPr lang="ru-RU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4876" y="928670"/>
            <a:ext cx="4248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По ходатайству </a:t>
            </a:r>
            <a:r>
              <a:rPr lang="ru-RU" dirty="0" err="1" smtClean="0">
                <a:solidFill>
                  <a:srgbClr val="002060"/>
                </a:solidFill>
              </a:rPr>
              <a:t>ТКДНиЗП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2011-2015 гг. </a:t>
            </a:r>
            <a:r>
              <a:rPr lang="ru-RU" dirty="0" smtClean="0">
                <a:solidFill>
                  <a:srgbClr val="002060"/>
                </a:solidFill>
              </a:rPr>
              <a:t>различные виды наркологической помощи (амбулаторная, стационарная,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реабилитационная) получил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231 родитель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(182 женщины и 49 мужчин)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в 2016 г.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69 родителей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(53 женщины и 16 мужчин 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4644008" y="980728"/>
            <a:ext cx="0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>
            <a:off x="4357686" y="3214686"/>
            <a:ext cx="4786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179512" y="3789040"/>
            <a:ext cx="4608512" cy="8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572000" y="3504843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5" descr="k_italyanec_007_b"/>
          <p:cNvPicPr>
            <a:picLocks noChangeAspect="1" noChangeArrowheads="1"/>
          </p:cNvPicPr>
          <p:nvPr/>
        </p:nvPicPr>
        <p:blipFill>
          <a:blip r:embed="rId3" cstate="print">
            <a:lum bright="6000" contrast="-6000"/>
          </a:blip>
          <a:srcRect/>
          <a:stretch>
            <a:fillRect/>
          </a:stretch>
        </p:blipFill>
        <p:spPr bwMode="auto">
          <a:xfrm>
            <a:off x="5000628" y="3429000"/>
            <a:ext cx="3925100" cy="2740139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2008"/>
            <a:ext cx="8229600" cy="54868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Социальная реабилитация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214282" y="785794"/>
            <a:ext cx="8712968" cy="1152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В целях профилактики социального сиротства с 2010 года проводятся социально-психологические тренинги для женщин, страдающих наркологическими расстройствами и имеющих несовершеннолетних детей.</a:t>
            </a:r>
            <a:endParaRPr lang="ru-RU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5" name="Рисунок 14" descr="DSC02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916832"/>
            <a:ext cx="4212467" cy="2880320"/>
          </a:xfrm>
          <a:prstGeom prst="rect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6" name="Прямая соединительная линия 5"/>
          <p:cNvCxnSpPr/>
          <p:nvPr/>
        </p:nvCxnSpPr>
        <p:spPr>
          <a:xfrm>
            <a:off x="539552" y="692696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692696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23528" y="544522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2016 году проведено 93 занятия в рамках реабилитационных групп для женщин, в которых приняли участие 484 человека. </a:t>
            </a:r>
          </a:p>
        </p:txBody>
      </p:sp>
      <p:pic>
        <p:nvPicPr>
          <p:cNvPr id="9" name="Picture 1" descr="W:\форум 2013\фото\Реабилитация стена №3\DSC02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897" y="1916832"/>
            <a:ext cx="4320098" cy="2880320"/>
          </a:xfrm>
          <a:prstGeom prst="rect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трелка вверх 9"/>
          <p:cNvSpPr/>
          <p:nvPr/>
        </p:nvSpPr>
        <p:spPr>
          <a:xfrm rot="10800000">
            <a:off x="3707904" y="4950814"/>
            <a:ext cx="1800200" cy="360040"/>
          </a:xfrm>
          <a:prstGeom prst="up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6926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Социально-психологический групповой тренинг для женщин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endParaRPr lang="ru-RU" sz="32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8568952" cy="5760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Курс состоит из 9 полуторачасовых  занятий, каждое из которых имеет четкую тематическую составляющую: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 </a:t>
            </a:r>
          </a:p>
          <a:p>
            <a:endParaRPr lang="ru-RU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915816" y="1916832"/>
            <a:ext cx="3312368" cy="4286944"/>
          </a:xfrm>
        </p:spPr>
        <p:txBody>
          <a:bodyPr>
            <a:normAutofit/>
          </a:bodyPr>
          <a:lstStyle/>
          <a:p>
            <a:pPr marL="177800" indent="-177800"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«Для тебя и о тебе»</a:t>
            </a:r>
          </a:p>
          <a:p>
            <a:pPr marL="177800" indent="-177800"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«Жизненные ценности»</a:t>
            </a:r>
          </a:p>
          <a:p>
            <a:pPr marL="177800" indent="-177800"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«Я и мое здоровье»</a:t>
            </a:r>
          </a:p>
          <a:p>
            <a:pPr marL="177800" indent="-177800"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«Я справлюсь»</a:t>
            </a:r>
          </a:p>
          <a:p>
            <a:pPr marL="177800" indent="-177800"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«Учимся общаться конструктивно»</a:t>
            </a:r>
          </a:p>
          <a:p>
            <a:pPr marL="177800" indent="-177800"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«Я – мама»</a:t>
            </a:r>
          </a:p>
          <a:p>
            <a:pPr marL="177800" indent="-177800"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«Счастье моей семьи»</a:t>
            </a:r>
          </a:p>
          <a:p>
            <a:pPr marL="177800" indent="-177800"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«Хочешь быть счастливой – будь ей!»</a:t>
            </a:r>
          </a:p>
          <a:p>
            <a:pPr marL="177800" indent="-177800"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«Страхи, которые мешают нам жить»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39552" y="692696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692696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Рисунок 14" descr="20150921_101958.jpg"/>
          <p:cNvPicPr>
            <a:picLocks noChangeAspect="1"/>
          </p:cNvPicPr>
          <p:nvPr/>
        </p:nvPicPr>
        <p:blipFill>
          <a:blip r:embed="rId2" cstate="print"/>
          <a:srcRect l="1963" t="3801" r="48946" b="3801"/>
          <a:stretch>
            <a:fillRect/>
          </a:stretch>
        </p:blipFill>
        <p:spPr>
          <a:xfrm>
            <a:off x="107504" y="1988840"/>
            <a:ext cx="2736304" cy="4032448"/>
          </a:xfrm>
          <a:prstGeom prst="rect">
            <a:avLst/>
          </a:prstGeom>
        </p:spPr>
      </p:pic>
      <p:pic>
        <p:nvPicPr>
          <p:cNvPr id="16" name="Рисунок 15" descr="20150921_101958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51116" t="3801" r="1176" b="3801"/>
          <a:stretch>
            <a:fillRect/>
          </a:stretch>
        </p:blipFill>
        <p:spPr>
          <a:xfrm>
            <a:off x="6300192" y="1988840"/>
            <a:ext cx="2699792" cy="4120250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Рекомендации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по обеспечению реализации Порядка оказания медицинской помощи по профилю «психиатрия-наркология» 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39552" y="785794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785794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58" y="928670"/>
          <a:ext cx="8605050" cy="5785617"/>
        </p:xfrm>
        <a:graphic>
          <a:graphicData uri="http://schemas.openxmlformats.org/drawingml/2006/table">
            <a:tbl>
              <a:tblPr/>
              <a:tblGrid>
                <a:gridCol w="1728192"/>
                <a:gridCol w="2160240"/>
                <a:gridCol w="4716618"/>
              </a:tblGrid>
              <a:tr h="339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latin typeface="Times New Roman"/>
                        </a:rPr>
                        <a:t>Уровень оказания </a:t>
                      </a:r>
                      <a:endParaRPr lang="ru-RU" sz="900" b="1" i="0" u="none" strike="noStrike" dirty="0" smtClean="0"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latin typeface="Times New Roman"/>
                        </a:rPr>
                        <a:t>медицинской </a:t>
                      </a:r>
                      <a:r>
                        <a:rPr lang="ru-RU" sz="900" b="1" i="0" u="none" strike="noStrike" dirty="0">
                          <a:latin typeface="Times New Roman"/>
                        </a:rPr>
                        <a:t>помощи</a:t>
                      </a:r>
                    </a:p>
                  </a:txBody>
                  <a:tcPr marL="5880" marR="5880" marT="5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latin typeface="Times New Roman"/>
                        </a:rPr>
                        <a:t>Специалисты, </a:t>
                      </a:r>
                      <a:r>
                        <a:rPr lang="ru-RU" sz="900" b="1" i="0" u="none" strike="noStrike" dirty="0" smtClean="0">
                          <a:latin typeface="Times New Roman"/>
                        </a:rPr>
                        <a:t>оказывающие</a:t>
                      </a: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>
                          <a:latin typeface="Times New Roman"/>
                        </a:rPr>
                        <a:t>медицинскую помощь</a:t>
                      </a:r>
                    </a:p>
                  </a:txBody>
                  <a:tcPr marL="5880" marR="5880" marT="5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latin typeface="Times New Roman"/>
                        </a:rPr>
                        <a:t>Основные задачи и объем медицинской помощи </a:t>
                      </a:r>
                    </a:p>
                  </a:txBody>
                  <a:tcPr marL="5880" marR="5880" marT="5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124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1. Скорая, в том числе скорая специализированная , медицинская помощь</a:t>
                      </a:r>
                    </a:p>
                  </a:txBody>
                  <a:tcPr marL="5880" marR="5880" marT="58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8970">
                <a:tc>
                  <a:txBody>
                    <a:bodyPr/>
                    <a:lstStyle/>
                    <a:p>
                      <a:pPr marL="85725" indent="0" algn="l" fontAlgn="t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ru-RU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 -  станция    скорой медицинской </a:t>
                      </a: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помощи (</a:t>
                      </a:r>
                      <a:r>
                        <a:rPr lang="ru-RU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в    соответствии    с зоной обслуживания)  </a:t>
                      </a:r>
                      <a:endParaRPr lang="ru-RU" sz="10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5725" indent="0" algn="l" fontAlgn="t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отделения </a:t>
                      </a:r>
                      <a:r>
                        <a:rPr lang="ru-RU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скорой медицинской </a:t>
                      </a: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помощи   ( в соответствии </a:t>
                      </a:r>
                      <a:r>
                        <a:rPr lang="ru-RU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с зоной обслуживания) </a:t>
                      </a:r>
                      <a:endParaRPr lang="ru-RU" sz="10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5725" indent="0" algn="l" fontAlgn="t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-  отделения </a:t>
                      </a:r>
                      <a:r>
                        <a:rPr lang="ru-RU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скорой </a:t>
                      </a: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специализированной </a:t>
                      </a:r>
                      <a:r>
                        <a:rPr lang="ru-RU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медицинской помощи</a:t>
                      </a:r>
                    </a:p>
                  </a:txBody>
                  <a:tcPr marL="5880" marR="5880" marT="58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 fontAlgn="t">
                        <a:spcAft>
                          <a:spcPts val="600"/>
                        </a:spcAft>
                      </a:pPr>
                      <a:r>
                        <a:rPr lang="ru-RU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 - фельдшер   выездной   бригады скорой медицинской помощи    </a:t>
                      </a:r>
                      <a:endParaRPr lang="ru-RU" sz="10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5725" indent="0" algn="l" fontAlgn="t">
                        <a:spcAft>
                          <a:spcPts val="600"/>
                        </a:spcAft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- </a:t>
                      </a:r>
                      <a:r>
                        <a:rPr lang="ru-RU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врач выездной бригады скорой медицинской помощи </a:t>
                      </a:r>
                      <a:endParaRPr lang="ru-RU" sz="10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5725" indent="0" algn="l" fontAlgn="t">
                        <a:spcAft>
                          <a:spcPts val="600"/>
                        </a:spcAft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- фельдшер   выездной   бригады скорой           специализированной медицинской помощи  </a:t>
                      </a:r>
                      <a:endParaRPr lang="ru-RU" sz="10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5725" indent="0" algn="l" fontAlgn="t">
                        <a:spcAft>
                          <a:spcPts val="600"/>
                        </a:spcAft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-  врач-психиатр  (врач психиатр-нарколог)     выездной     бригады скорой           специализированной медицинской помощи</a:t>
                      </a:r>
                    </a:p>
                  </a:txBody>
                  <a:tcPr marL="5880" marR="5880" marT="58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 fontAlgn="t">
                        <a:spcAft>
                          <a:spcPts val="600"/>
                        </a:spcAft>
                      </a:pPr>
                      <a:r>
                        <a:rPr lang="ru-RU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-  </a:t>
                      </a:r>
                      <a:r>
                        <a:rPr lang="ru-RU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оказание экстренной и неотложной наркологической помощи на месте</a:t>
                      </a: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85725" indent="0" algn="just" fontAlgn="t">
                        <a:spcAft>
                          <a:spcPts val="600"/>
                        </a:spcAft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-  </a:t>
                      </a:r>
                      <a:r>
                        <a:rPr lang="ru-RU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транспортировка пациентов  с  признаками  тяжелой интоксикации    или    </a:t>
                      </a:r>
                      <a:r>
                        <a:rPr lang="ru-RU" sz="10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психотических</a:t>
                      </a:r>
                      <a:r>
                        <a:rPr lang="ru-RU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    расстройств    в медицинские организации, оказывающие круглосуточную помощь по профилям «анестезиология и реанимация», «токсикология»,      «психиатрия»      и      «психиатрия-наркология»;  </a:t>
                      </a:r>
                      <a:endParaRPr lang="ru-RU" sz="10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5725" indent="0" algn="just" fontAlgn="t">
                        <a:spcAft>
                          <a:spcPts val="600"/>
                        </a:spcAft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-   </a:t>
                      </a:r>
                      <a:r>
                        <a:rPr lang="ru-RU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своевременное выявление наркологической патологии и, при возможности, мотивирование пациента на обращение в специализированное учреждение.</a:t>
                      </a:r>
                    </a:p>
                  </a:txBody>
                  <a:tcPr marL="5880" marR="5880" marT="58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01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2. Первичная медико-санитарная помощь (амбулаторная медицинская помощь)</a:t>
                      </a:r>
                    </a:p>
                  </a:txBody>
                  <a:tcPr marL="137160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214">
                <a:tc>
                  <a:txBody>
                    <a:bodyPr/>
                    <a:lstStyle/>
                    <a:p>
                      <a:pPr marL="84138" indent="0" algn="l" fontAlgn="t">
                        <a:spcBef>
                          <a:spcPts val="600"/>
                        </a:spcBef>
                      </a:pPr>
                      <a:r>
                        <a:rPr lang="ru-RU" sz="10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2.1.Первичная </a:t>
                      </a:r>
                      <a:r>
                        <a:rPr lang="ru-RU" sz="10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врачебная      </a:t>
                      </a:r>
                      <a:r>
                        <a:rPr lang="ru-RU" sz="10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медико-санитарная </a:t>
                      </a:r>
                      <a:r>
                        <a:rPr lang="ru-RU" sz="10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помощь.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 fontAlgn="t"/>
                      <a:endParaRPr lang="ru-RU" sz="10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6593">
                <a:tc>
                  <a:txBody>
                    <a:bodyPr/>
                    <a:lstStyle/>
                    <a:p>
                      <a:pPr marL="87313" indent="0" algn="l" fontAlgn="t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офис </a:t>
                      </a:r>
                      <a:r>
                        <a:rPr lang="ru-RU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врача общей </a:t>
                      </a:r>
                      <a:r>
                        <a:rPr lang="ru-RU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практики</a:t>
                      </a:r>
                    </a:p>
                    <a:p>
                      <a:pPr marL="87313" indent="0" algn="l" fontAlgn="t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врачебная </a:t>
                      </a:r>
                      <a:r>
                        <a:rPr lang="ru-RU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амбулатория - </a:t>
                      </a:r>
                      <a:r>
                        <a:rPr lang="ru-RU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участковая больница</a:t>
                      </a:r>
                    </a:p>
                    <a:p>
                      <a:pPr marL="87313" indent="0" algn="l" fontAlgn="t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районная больница -центральная районная </a:t>
                      </a:r>
                      <a:r>
                        <a:rPr lang="ru-RU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больница</a:t>
                      </a:r>
                    </a:p>
                    <a:p>
                      <a:pPr marL="87313" indent="0" algn="l" fontAlgn="t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амбулаторно-поликлинические </a:t>
                      </a:r>
                      <a:r>
                        <a:rPr lang="ru-RU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отделения </a:t>
                      </a:r>
                      <a:r>
                        <a:rPr lang="ru-RU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государственных  учреждений здравоохранения, (в    соответствии    с зоной обслуживания)</a:t>
                      </a:r>
                    </a:p>
                    <a:p>
                      <a:pPr marL="87313" indent="0" algn="l" fontAlgn="t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Центры здоровья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138" indent="0"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000" baseline="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врач-терапевт участковый</a:t>
                      </a:r>
                    </a:p>
                    <a:p>
                      <a:pPr marL="84138" indent="0"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 -  врач общей практики (семейный врач)</a:t>
                      </a:r>
                    </a:p>
                    <a:p>
                      <a:pPr marL="84138" indent="0"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 - врач- педиатр (врач -педиатр участковый)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Оказание   населению   первичной   врачебной   медико-санитарной помощи:</a:t>
                      </a:r>
                    </a:p>
                    <a:p>
                      <a:pPr marL="85725" indent="0" algn="just" fontAlgn="t"/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- </a:t>
                      </a:r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выявление пациентов с факторами  риска развития наркологических   расстройств   или   с       признаками потребления   психоактивных   веществ</a:t>
                      </a: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,   а   так   же   с подозрением на наличие наркологического заболевания и своевременное направление их на консультацию к врачу-психиатру-наркологу;</a:t>
                      </a:r>
                    </a:p>
                    <a:p>
                      <a:pPr marL="85725" indent="0" algn="l" fontAlgn="t"/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пропаганда и формирование у населения здорового образа жизни;</a:t>
                      </a:r>
                    </a:p>
                    <a:p>
                      <a:pPr marL="85725" indent="0" algn="just" fontAlgn="t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- организация и проведение первичной профилактики наркологических заболеваний и санитарно-гигиеническое просвещение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населения</a:t>
                      </a:r>
                      <a:r>
                        <a:rPr lang="en-US" sz="1000" b="0" i="0" u="none" strike="noStrike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85725" indent="0" algn="just" fontAlgn="t"/>
                      <a:r>
                        <a:rPr lang="en-US" sz="1000" b="0" i="0" u="none" strike="noStrike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 </a:t>
                      </a:r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выявление факторов риска развития наркологических расстройств у несовершеннолетних и направление на консультацию       к       врачу       психиатру-наркологу, обслуживающему</a:t>
                      </a:r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детское население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0" y="4941168"/>
            <a:ext cx="2285984" cy="1008112"/>
            <a:chOff x="2309" y="1872"/>
            <a:chExt cx="1915" cy="749"/>
          </a:xfrm>
        </p:grpSpPr>
        <p:pic>
          <p:nvPicPr>
            <p:cNvPr id="10" name="Picture 16" descr="shadow_1_m"/>
            <p:cNvPicPr>
              <a:picLocks noChangeAspect="1" noChangeArrowheads="1"/>
            </p:cNvPicPr>
            <p:nvPr/>
          </p:nvPicPr>
          <p:blipFill>
            <a:blip r:embed="rId2" cstate="print">
              <a:lum bright="18000"/>
            </a:blip>
            <a:srcRect/>
            <a:stretch>
              <a:fillRect/>
            </a:stretch>
          </p:blipFill>
          <p:spPr bwMode="gray">
            <a:xfrm>
              <a:off x="2309" y="2352"/>
              <a:ext cx="191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2310" y="1872"/>
              <a:ext cx="1901" cy="645"/>
              <a:chOff x="2310" y="1872"/>
              <a:chExt cx="1901" cy="645"/>
            </a:xfrm>
          </p:grpSpPr>
          <p:sp>
            <p:nvSpPr>
              <p:cNvPr id="13" name="Oval 18"/>
              <p:cNvSpPr>
                <a:spLocks noChangeArrowheads="1"/>
              </p:cNvSpPr>
              <p:nvPr/>
            </p:nvSpPr>
            <p:spPr bwMode="gray">
              <a:xfrm>
                <a:off x="2316" y="1872"/>
                <a:ext cx="1895" cy="64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23529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23529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Oval 19"/>
              <p:cNvSpPr>
                <a:spLocks noChangeArrowheads="1"/>
              </p:cNvSpPr>
              <p:nvPr/>
            </p:nvSpPr>
            <p:spPr bwMode="gray">
              <a:xfrm>
                <a:off x="2310" y="1872"/>
                <a:ext cx="1901" cy="555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33725"/>
                      <a:invGamma/>
                    </a:schemeClr>
                  </a:gs>
                </a:gsLst>
                <a:lin ang="5400000" scaled="1"/>
              </a:gradFill>
              <a:ln w="9525" algn="ctr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648071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Социально-психологический групповой тренинг для женщин </a:t>
            </a:r>
            <a:endParaRPr lang="ru-RU" sz="26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type="subTitle" idx="4294967295"/>
          </p:nvPr>
        </p:nvSpPr>
        <p:spPr>
          <a:xfrm>
            <a:off x="2771800" y="1196752"/>
            <a:ext cx="5904656" cy="4680520"/>
          </a:xfrm>
          <a:prstGeom prst="borderCallout1">
            <a:avLst>
              <a:gd name="adj1" fmla="val 1604"/>
              <a:gd name="adj2" fmla="val -1092"/>
              <a:gd name="adj3" fmla="val 9170"/>
              <a:gd name="adj4" fmla="val -12782"/>
            </a:avLst>
          </a:prstGeom>
          <a:ln w="127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Для участия в занятиях отбираются </a:t>
            </a:r>
            <a:r>
              <a:rPr lang="ru-RU" sz="2400" u="sng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женщины со средним или высоким уровнем реабилитационного потенциала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542925" lvl="0" indent="-542925"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признание существующих проблем</a:t>
            </a:r>
          </a:p>
          <a:p>
            <a:pPr marL="542925" lvl="0" indent="-542925"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потребность в профессиональной помощи и поддержке</a:t>
            </a:r>
          </a:p>
          <a:p>
            <a:pPr marL="542925" lvl="0" indent="-542925"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желание изменить ситуацию</a:t>
            </a:r>
          </a:p>
          <a:p>
            <a:pPr marL="542925" lvl="0" indent="-542925"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установка на трезвость</a:t>
            </a:r>
          </a:p>
          <a:p>
            <a:pPr marL="542925" lvl="0" indent="-542925"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отсутствие выраженной психической патологии</a:t>
            </a:r>
          </a:p>
        </p:txBody>
      </p:sp>
      <p:sp>
        <p:nvSpPr>
          <p:cNvPr id="8" name="Freeform 20"/>
          <p:cNvSpPr>
            <a:spLocks/>
          </p:cNvSpPr>
          <p:nvPr/>
        </p:nvSpPr>
        <p:spPr bwMode="gray">
          <a:xfrm>
            <a:off x="107504" y="1052736"/>
            <a:ext cx="1973262" cy="4308475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39552" y="692696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0" y="692696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imSun-ExtB" pitchFamily="49" charset="-122"/>
                <a:cs typeface="Arial" pitchFamily="34" charset="0"/>
              </a:rPr>
              <a:t>Семейная профилактика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2808312"/>
          </a:xfrm>
        </p:spPr>
        <p:txBody>
          <a:bodyPr/>
          <a:lstStyle/>
          <a:p>
            <a:pPr lvl="0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Краткосрочные обучающие программы</a:t>
            </a:r>
            <a:r>
              <a:rPr lang="ru-RU" sz="1800" dirty="0" smtClean="0">
                <a:solidFill>
                  <a:srgbClr val="002060"/>
                </a:solidFill>
              </a:rPr>
              <a:t>:</a:t>
            </a:r>
          </a:p>
          <a:p>
            <a:pPr lvl="0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</a:rPr>
              <a:t>ответственного </a:t>
            </a:r>
            <a:r>
              <a:rPr lang="ru-RU" sz="1800" dirty="0" err="1" smtClean="0">
                <a:solidFill>
                  <a:srgbClr val="002060"/>
                </a:solidFill>
              </a:rPr>
              <a:t>родительства</a:t>
            </a:r>
            <a:r>
              <a:rPr lang="ru-RU" sz="1800" dirty="0" smtClean="0">
                <a:solidFill>
                  <a:srgbClr val="002060"/>
                </a:solidFill>
              </a:rPr>
              <a:t> (формирование семейных установок на здоровый образ жизни, повышение правовой грамотности)</a:t>
            </a:r>
          </a:p>
          <a:p>
            <a:pPr lvl="0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</a:rPr>
              <a:t>эффективного </a:t>
            </a:r>
            <a:r>
              <a:rPr lang="ru-RU" sz="1800" dirty="0" err="1" smtClean="0">
                <a:solidFill>
                  <a:srgbClr val="002060"/>
                </a:solidFill>
              </a:rPr>
              <a:t>родительства</a:t>
            </a:r>
            <a:r>
              <a:rPr lang="ru-RU" sz="1800" dirty="0" smtClean="0">
                <a:solidFill>
                  <a:srgbClr val="002060"/>
                </a:solidFill>
              </a:rPr>
              <a:t> (повышение педагогической и психологической грамотности)</a:t>
            </a:r>
          </a:p>
          <a:p>
            <a:pPr lvl="0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</a:rPr>
              <a:t>формирования наркологической настороженности</a:t>
            </a:r>
          </a:p>
          <a:p>
            <a:pPr lvl="0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</a:rPr>
              <a:t>формирования положительного отношения к профилактическим медицинским осмотрам обучающихся в целях раннего выявления незаконного потребления наркотических средств и психотропных веществ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645024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В 2016 году  проведено 15 занятий, охват 962 человека;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 1 видеоконференция, охват 600 человек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9552" y="692696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92696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5538" name="Picture 2" descr="C:\мои док все\для сайта\фото\фото для сайта\Новая папка\работа с педагогами1.png"/>
          <p:cNvPicPr>
            <a:picLocks noChangeAspect="1" noChangeArrowheads="1"/>
          </p:cNvPicPr>
          <p:nvPr/>
        </p:nvPicPr>
        <p:blipFill rotWithShape="1">
          <a:blip r:embed="rId2" cstate="print"/>
          <a:srcRect l="2853" r="4201"/>
          <a:stretch/>
        </p:blipFill>
        <p:spPr bwMode="auto">
          <a:xfrm>
            <a:off x="142844" y="4357694"/>
            <a:ext cx="2992942" cy="2114385"/>
          </a:xfrm>
          <a:prstGeom prst="rect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0" name="Рисунок 9" descr="07022014059.jpg"/>
          <p:cNvPicPr>
            <a:picLocks noChangeAspect="1"/>
          </p:cNvPicPr>
          <p:nvPr/>
        </p:nvPicPr>
        <p:blipFill rotWithShape="1">
          <a:blip r:embed="rId3" cstate="print"/>
          <a:srcRect l="3410" t="32150" b="17873"/>
          <a:stretch/>
        </p:blipFill>
        <p:spPr>
          <a:xfrm>
            <a:off x="6000760" y="4357694"/>
            <a:ext cx="3006590" cy="2148820"/>
          </a:xfrm>
          <a:prstGeom prst="rect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4" name="Рисунок 1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182"/>
          <a:stretch/>
        </p:blipFill>
        <p:spPr bwMode="auto">
          <a:xfrm>
            <a:off x="2857488" y="4286256"/>
            <a:ext cx="3286148" cy="221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2" name="Picture 8" descr="&amp;Gcy;&amp;Bcy;&amp;Ucy;&amp;Zcy; &amp;YAcy;&amp;Ocy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676300"/>
            <a:ext cx="1040904" cy="520452"/>
          </a:xfrm>
          <a:prstGeom prst="rect">
            <a:avLst/>
          </a:prstGeom>
          <a:noFill/>
        </p:spPr>
      </p:pic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179512" y="4725144"/>
            <a:ext cx="54726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Ежегодные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ассовые профилактические акции: </a:t>
            </a:r>
            <a:endParaRPr lang="ru-RU" sz="1600" dirty="0" smtClean="0"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Blip>
                <a:blip r:embed="rId3"/>
              </a:buBlip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«Любимому городу - здоровое поколение»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Blip>
                <a:blip r:embed="rId3"/>
              </a:buBlip>
              <a:tabLst/>
            </a:pPr>
            <a:r>
              <a:rPr kumimoji="0" lang="ru-RU" sz="1600" b="1" i="1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«Наша жизнь - в наших руках»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Blip>
                <a:blip r:embed="rId3"/>
              </a:buBlip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«Сохрани свое завтра»</a:t>
            </a:r>
          </a:p>
        </p:txBody>
      </p:sp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251520" y="44624"/>
            <a:ext cx="8424936" cy="45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58000"/>
              </a:schemeClr>
            </a:outerShdw>
          </a:effectLst>
        </p:spPr>
        <p:txBody>
          <a:bodyPr vert="horz" wrap="square" lIns="82506" tIns="41253" rIns="82506" bIns="41253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903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Пропаганда здорового образа жизни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692696"/>
            <a:ext cx="6480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libri" pitchFamily="34" charset="0"/>
              </a:rPr>
              <a:t>Мероприятия по пропаганде ЗОЖ и развитию творческого потенциала молодежи проводятся совместно с:</a:t>
            </a:r>
          </a:p>
          <a:p>
            <a:pPr>
              <a:buFont typeface="Wingdings" pitchFamily="2" charset="2"/>
              <a:buChar char="v"/>
            </a:pPr>
            <a:r>
              <a:rPr lang="ru-RU" sz="1600" b="1" i="1" dirty="0" smtClean="0">
                <a:solidFill>
                  <a:srgbClr val="4A7933"/>
                </a:solidFill>
                <a:latin typeface="Calibri" pitchFamily="34" charset="0"/>
              </a:rPr>
              <a:t>КДНиЗП мэрии г.Ярославля</a:t>
            </a:r>
          </a:p>
          <a:p>
            <a:pPr>
              <a:buFont typeface="Wingdings" pitchFamily="2" charset="2"/>
              <a:buChar char="v"/>
            </a:pPr>
            <a:r>
              <a:rPr lang="ru-RU" sz="1600" b="1" i="1" dirty="0" smtClean="0">
                <a:solidFill>
                  <a:srgbClr val="4A7933"/>
                </a:solidFill>
                <a:latin typeface="Calibri" pitchFamily="34" charset="0"/>
              </a:rPr>
              <a:t>КДНиЗП при Правительстве Ярославской области</a:t>
            </a:r>
          </a:p>
          <a:p>
            <a:pPr>
              <a:buFont typeface="Wingdings" pitchFamily="2" charset="2"/>
              <a:buChar char="v"/>
            </a:pPr>
            <a:r>
              <a:rPr lang="ru-RU" sz="1600" b="1" i="1" dirty="0" smtClean="0">
                <a:solidFill>
                  <a:srgbClr val="4A7933"/>
                </a:solidFill>
                <a:latin typeface="Calibri" pitchFamily="34" charset="0"/>
              </a:rPr>
              <a:t>УМВД России по Ярославской области</a:t>
            </a:r>
          </a:p>
          <a:p>
            <a:pPr>
              <a:buFont typeface="Wingdings" pitchFamily="2" charset="2"/>
              <a:buChar char="v"/>
            </a:pPr>
            <a:r>
              <a:rPr lang="ru-RU" sz="1600" b="1" i="1" dirty="0" smtClean="0">
                <a:solidFill>
                  <a:srgbClr val="4A7933"/>
                </a:solidFill>
                <a:latin typeface="Calibri" pitchFamily="34" charset="0"/>
              </a:rPr>
              <a:t>Ярославский областной центр медицинской профилактики</a:t>
            </a:r>
          </a:p>
          <a:p>
            <a:pPr>
              <a:buFont typeface="Wingdings" pitchFamily="2" charset="2"/>
              <a:buChar char="v"/>
            </a:pPr>
            <a:r>
              <a:rPr lang="ru-RU" sz="1600" b="1" i="1" dirty="0" smtClean="0">
                <a:solidFill>
                  <a:srgbClr val="4A7933"/>
                </a:solidFill>
                <a:latin typeface="Calibri" pitchFamily="34" charset="0"/>
              </a:rPr>
              <a:t>Центр СПИД</a:t>
            </a:r>
          </a:p>
        </p:txBody>
      </p:sp>
      <p:pic>
        <p:nvPicPr>
          <p:cNvPr id="14" name="Рисунок 13" descr="P1080045.JPG"/>
          <p:cNvPicPr>
            <a:picLocks noChangeAspect="1"/>
          </p:cNvPicPr>
          <p:nvPr/>
        </p:nvPicPr>
        <p:blipFill>
          <a:blip r:embed="rId4" cstate="print"/>
          <a:srcRect t="9798" b="11821"/>
          <a:stretch>
            <a:fillRect/>
          </a:stretch>
        </p:blipFill>
        <p:spPr>
          <a:xfrm>
            <a:off x="7188566" y="4725144"/>
            <a:ext cx="1847930" cy="1931232"/>
          </a:xfrm>
          <a:prstGeom prst="rect">
            <a:avLst/>
          </a:prstGeom>
        </p:spPr>
      </p:pic>
      <p:sp>
        <p:nvSpPr>
          <p:cNvPr id="15" name="Выгнутая вниз стрелка 14"/>
          <p:cNvSpPr/>
          <p:nvPr/>
        </p:nvSpPr>
        <p:spPr>
          <a:xfrm rot="10800000">
            <a:off x="7380312" y="1239854"/>
            <a:ext cx="648072" cy="288032"/>
          </a:xfrm>
          <a:prstGeom prst="curvedUpArrow">
            <a:avLst>
              <a:gd name="adj1" fmla="val 25000"/>
              <a:gd name="adj2" fmla="val 103334"/>
              <a:gd name="adj3" fmla="val 5476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1986" name="Picture 2" descr="http://city-yaroslavl.ru/cityhall/ODN/bns/%D0%90%D0%98%D0%A1%D0%A2%20%D0%9F%D0%9E%D0%A1%D0%9B%D0%95%D0%94%D0%9D%D0%98%D0%99%20%D0%92%D0%90%D0%A0%D0%98%D0%90%D0%9D%D0%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1772816"/>
            <a:ext cx="786945" cy="648072"/>
          </a:xfrm>
          <a:prstGeom prst="rect">
            <a:avLst/>
          </a:prstGeom>
          <a:noFill/>
        </p:spPr>
      </p:pic>
      <p:pic>
        <p:nvPicPr>
          <p:cNvPr id="41988" name="Picture 4" descr="http://clipart.usscouts.org/library/US_Fish_and_Wildlife_Service/Birds/bird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1916832"/>
            <a:ext cx="576064" cy="576064"/>
          </a:xfrm>
          <a:prstGeom prst="rect">
            <a:avLst/>
          </a:prstGeom>
          <a:noFill/>
        </p:spPr>
      </p:pic>
      <p:sp>
        <p:nvSpPr>
          <p:cNvPr id="13" name="Выгнутая вниз стрелка 12"/>
          <p:cNvSpPr/>
          <p:nvPr/>
        </p:nvSpPr>
        <p:spPr>
          <a:xfrm>
            <a:off x="7507632" y="1556792"/>
            <a:ext cx="648072" cy="288032"/>
          </a:xfrm>
          <a:prstGeom prst="curvedUpArrow">
            <a:avLst>
              <a:gd name="adj1" fmla="val 25000"/>
              <a:gd name="adj2" fmla="val 103334"/>
              <a:gd name="adj3" fmla="val 5476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1990" name="Picture 6" descr="http://www.727373-info.ru/files/1/800/6306.png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 l="39689" t="19938" r="39521" b="43966"/>
          <a:stretch>
            <a:fillRect/>
          </a:stretch>
        </p:blipFill>
        <p:spPr bwMode="auto">
          <a:xfrm>
            <a:off x="8244408" y="1196752"/>
            <a:ext cx="576064" cy="568863"/>
          </a:xfrm>
          <a:prstGeom prst="rect">
            <a:avLst/>
          </a:prstGeom>
          <a:noFill/>
        </p:spPr>
      </p:pic>
      <p:pic>
        <p:nvPicPr>
          <p:cNvPr id="41994" name="Picture 10" descr="http://yaoknb.ru/tpl/images/logo.png"/>
          <p:cNvPicPr>
            <a:picLocks noChangeAspect="1" noChangeArrowheads="1"/>
          </p:cNvPicPr>
          <p:nvPr/>
        </p:nvPicPr>
        <p:blipFill>
          <a:blip r:embed="rId8" cstate="print"/>
          <a:srcRect r="64462"/>
          <a:stretch>
            <a:fillRect/>
          </a:stretch>
        </p:blipFill>
        <p:spPr bwMode="auto">
          <a:xfrm>
            <a:off x="6732240" y="1340768"/>
            <a:ext cx="576064" cy="450273"/>
          </a:xfrm>
          <a:prstGeom prst="rect">
            <a:avLst/>
          </a:prstGeom>
          <a:noFill/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539552" y="548680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0" y="548680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Picture 47" descr="УВД ПО Яо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620688"/>
            <a:ext cx="792088" cy="62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акция в ауре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9512" y="2618910"/>
            <a:ext cx="2664296" cy="1998222"/>
          </a:xfrm>
          <a:prstGeom prst="rect">
            <a:avLst/>
          </a:prstGeom>
        </p:spPr>
      </p:pic>
      <p:pic>
        <p:nvPicPr>
          <p:cNvPr id="25" name="Рисунок 24" descr="якомб6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12160" y="2564904"/>
            <a:ext cx="2736304" cy="2052228"/>
          </a:xfrm>
          <a:prstGeom prst="rect">
            <a:avLst/>
          </a:prstGeom>
        </p:spPr>
      </p:pic>
      <p:pic>
        <p:nvPicPr>
          <p:cNvPr id="26" name="Рисунок 25" descr="акция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59832" y="2564904"/>
            <a:ext cx="2771800" cy="2078850"/>
          </a:xfrm>
          <a:prstGeom prst="rect">
            <a:avLst/>
          </a:prstGeom>
        </p:spPr>
      </p:pic>
      <p:pic>
        <p:nvPicPr>
          <p:cNvPr id="27" name="Picture 7" descr="G:\Мама\Моя работа\Фото\Мероприятия по ЗОЖ\Изображение 176.jpg"/>
          <p:cNvPicPr>
            <a:picLocks noChangeAspect="1" noChangeArrowheads="1"/>
          </p:cNvPicPr>
          <p:nvPr/>
        </p:nvPicPr>
        <p:blipFill>
          <a:blip r:embed="rId13" cstate="print">
            <a:lum bright="10000"/>
          </a:blip>
          <a:srcRect/>
          <a:stretch>
            <a:fillRect/>
          </a:stretch>
        </p:blipFill>
        <p:spPr bwMode="auto">
          <a:xfrm>
            <a:off x="5598178" y="4725144"/>
            <a:ext cx="1496276" cy="192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79512" y="5805264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19434F"/>
                </a:solidFill>
              </a:rPr>
              <a:t>За  2016 год  1905 подростков приняли участие в          6 акциях, а 480 обучающихся   –   в  6 творческих конкурсах, пропагандирующих ЗОЖ</a:t>
            </a:r>
            <a:endParaRPr lang="ru-RU" sz="1600" b="1" dirty="0">
              <a:solidFill>
                <a:srgbClr val="19434F"/>
              </a:solidFill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62552" y="1556245"/>
            <a:ext cx="185112" cy="45295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2"/>
          <p:cNvSpPr/>
          <p:nvPr/>
        </p:nvSpPr>
        <p:spPr>
          <a:xfrm>
            <a:off x="1075214" y="1556245"/>
            <a:ext cx="184417" cy="45295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4381" y="1556246"/>
            <a:ext cx="217219" cy="45295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33547" y="1556245"/>
            <a:ext cx="178013" cy="45295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2712" y="1556245"/>
            <a:ext cx="210815" cy="45295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" name="Рисунок 39" descr="IMG_53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852936"/>
            <a:ext cx="2916323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28" name="Picture 24" descr="i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1520155"/>
            <a:ext cx="2273300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1" name="Freeform 25"/>
          <p:cNvSpPr>
            <a:spLocks/>
          </p:cNvSpPr>
          <p:nvPr/>
        </p:nvSpPr>
        <p:spPr bwMode="gray">
          <a:xfrm>
            <a:off x="1481138" y="1529680"/>
            <a:ext cx="1609725" cy="1470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793"/>
              </a:cxn>
              <a:cxn ang="0">
                <a:pos x="551" y="1020"/>
              </a:cxn>
              <a:cxn ang="0">
                <a:pos x="1118" y="470"/>
              </a:cxn>
              <a:cxn ang="0">
                <a:pos x="0" y="0"/>
              </a:cxn>
            </a:cxnLst>
            <a:rect l="0" t="0" r="r" b="b"/>
            <a:pathLst>
              <a:path w="1118" h="1020">
                <a:moveTo>
                  <a:pt x="0" y="0"/>
                </a:moveTo>
                <a:cubicBezTo>
                  <a:pt x="2" y="393"/>
                  <a:pt x="6" y="793"/>
                  <a:pt x="6" y="793"/>
                </a:cubicBezTo>
                <a:cubicBezTo>
                  <a:pt x="117" y="797"/>
                  <a:pt x="326" y="808"/>
                  <a:pt x="551" y="1020"/>
                </a:cubicBezTo>
                <a:lnTo>
                  <a:pt x="1118" y="470"/>
                </a:lnTo>
                <a:cubicBezTo>
                  <a:pt x="1002" y="359"/>
                  <a:pt x="669" y="3"/>
                  <a:pt x="0" y="0"/>
                </a:cubicBezTo>
                <a:close/>
              </a:path>
            </a:pathLst>
          </a:custGeom>
          <a:solidFill>
            <a:srgbClr val="538739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4602" name="Freeform 26"/>
          <p:cNvSpPr>
            <a:spLocks/>
          </p:cNvSpPr>
          <p:nvPr/>
        </p:nvSpPr>
        <p:spPr bwMode="gray">
          <a:xfrm>
            <a:off x="1484313" y="4566568"/>
            <a:ext cx="1598612" cy="1484312"/>
          </a:xfrm>
          <a:custGeom>
            <a:avLst/>
            <a:gdLst/>
            <a:ahLst/>
            <a:cxnLst>
              <a:cxn ang="0">
                <a:pos x="0" y="228"/>
              </a:cxn>
              <a:cxn ang="0">
                <a:pos x="4" y="1018"/>
              </a:cxn>
              <a:cxn ang="0">
                <a:pos x="1110" y="559"/>
              </a:cxn>
              <a:cxn ang="0">
                <a:pos x="552" y="0"/>
              </a:cxn>
              <a:cxn ang="0">
                <a:pos x="0" y="228"/>
              </a:cxn>
            </a:cxnLst>
            <a:rect l="0" t="0" r="r" b="b"/>
            <a:pathLst>
              <a:path w="1110" h="1030">
                <a:moveTo>
                  <a:pt x="0" y="228"/>
                </a:moveTo>
                <a:cubicBezTo>
                  <a:pt x="2" y="623"/>
                  <a:pt x="4" y="1018"/>
                  <a:pt x="4" y="1018"/>
                </a:cubicBezTo>
                <a:cubicBezTo>
                  <a:pt x="478" y="1030"/>
                  <a:pt x="849" y="814"/>
                  <a:pt x="1110" y="559"/>
                </a:cubicBezTo>
                <a:lnTo>
                  <a:pt x="552" y="0"/>
                </a:lnTo>
                <a:cubicBezTo>
                  <a:pt x="355" y="184"/>
                  <a:pt x="180" y="220"/>
                  <a:pt x="0" y="228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63529"/>
                  <a:invGamma/>
                </a:schemeClr>
              </a:gs>
              <a:gs pos="100000">
                <a:schemeClr val="accent2">
                  <a:alpha val="30000"/>
                </a:schemeClr>
              </a:gs>
            </a:gsLst>
            <a:lin ang="27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4603" name="Freeform 27"/>
          <p:cNvSpPr>
            <a:spLocks/>
          </p:cNvSpPr>
          <p:nvPr/>
        </p:nvSpPr>
        <p:spPr bwMode="gray">
          <a:xfrm>
            <a:off x="2276475" y="2204368"/>
            <a:ext cx="1465263" cy="1571625"/>
          </a:xfrm>
          <a:custGeom>
            <a:avLst/>
            <a:gdLst/>
            <a:ahLst/>
            <a:cxnLst>
              <a:cxn ang="0">
                <a:pos x="0" y="554"/>
              </a:cxn>
              <a:cxn ang="0">
                <a:pos x="225" y="1091"/>
              </a:cxn>
              <a:cxn ang="0">
                <a:pos x="1017" y="1091"/>
              </a:cxn>
              <a:cxn ang="0">
                <a:pos x="566" y="0"/>
              </a:cxn>
              <a:cxn ang="0">
                <a:pos x="0" y="554"/>
              </a:cxn>
            </a:cxnLst>
            <a:rect l="0" t="0" r="r" b="b"/>
            <a:pathLst>
              <a:path w="1017" h="1091">
                <a:moveTo>
                  <a:pt x="0" y="554"/>
                </a:moveTo>
                <a:cubicBezTo>
                  <a:pt x="194" y="770"/>
                  <a:pt x="216" y="957"/>
                  <a:pt x="225" y="1091"/>
                </a:cubicBezTo>
                <a:lnTo>
                  <a:pt x="1017" y="1091"/>
                </a:lnTo>
                <a:cubicBezTo>
                  <a:pt x="1001" y="626"/>
                  <a:pt x="833" y="260"/>
                  <a:pt x="566" y="0"/>
                </a:cubicBezTo>
                <a:lnTo>
                  <a:pt x="0" y="554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69804"/>
                  <a:invGamma/>
                </a:schemeClr>
              </a:gs>
              <a:gs pos="100000">
                <a:schemeClr val="folHlink">
                  <a:alpha val="30000"/>
                </a:scheme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gray">
          <a:xfrm>
            <a:off x="1981200" y="1940843"/>
            <a:ext cx="536575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000">
                <a:solidFill>
                  <a:srgbClr val="FEFEFE"/>
                </a:solidFill>
                <a:latin typeface="Arial Black" pitchFamily="34" charset="0"/>
              </a:rPr>
              <a:t>1</a:t>
            </a:r>
            <a:endParaRPr lang="en-US" sz="5000">
              <a:solidFill>
                <a:srgbClr val="FEFEFE"/>
              </a:solidFill>
              <a:latin typeface="Arial Black" pitchFamily="34" charset="0"/>
            </a:endParaRP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gray">
          <a:xfrm>
            <a:off x="1854200" y="4899943"/>
            <a:ext cx="536575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000">
                <a:solidFill>
                  <a:srgbClr val="FEFEFE"/>
                </a:solidFill>
                <a:latin typeface="Arial Black" pitchFamily="34" charset="0"/>
              </a:rPr>
              <a:t>4</a:t>
            </a:r>
            <a:endParaRPr lang="en-US" sz="5000">
              <a:solidFill>
                <a:srgbClr val="FEFEFE"/>
              </a:solidFill>
              <a:latin typeface="Arial Black" pitchFamily="34" charset="0"/>
            </a:endParaRPr>
          </a:p>
        </p:txBody>
      </p:sp>
      <p:sp>
        <p:nvSpPr>
          <p:cNvPr id="25634" name="Rectangle 30"/>
          <p:cNvSpPr>
            <a:spLocks noChangeArrowheads="1"/>
          </p:cNvSpPr>
          <p:nvPr/>
        </p:nvSpPr>
        <p:spPr bwMode="black">
          <a:xfrm>
            <a:off x="2843808" y="5445224"/>
            <a:ext cx="590391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4.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Сотрудники ПДН УМВД по Ярославской области, в том числе УМВД на транспорте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635" name="Rectangle 31"/>
          <p:cNvSpPr>
            <a:spLocks noChangeArrowheads="1"/>
          </p:cNvSpPr>
          <p:nvPr/>
        </p:nvSpPr>
        <p:spPr bwMode="black">
          <a:xfrm>
            <a:off x="2915816" y="1556792"/>
            <a:ext cx="60483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1.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Сотрудники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ТКДНиЗП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Ярославской области  </a:t>
            </a:r>
          </a:p>
        </p:txBody>
      </p:sp>
      <p:sp>
        <p:nvSpPr>
          <p:cNvPr id="25636" name="Rectangle 32"/>
          <p:cNvSpPr>
            <a:spLocks noChangeArrowheads="1"/>
          </p:cNvSpPr>
          <p:nvPr/>
        </p:nvSpPr>
        <p:spPr bwMode="black">
          <a:xfrm>
            <a:off x="3635946" y="2453987"/>
            <a:ext cx="532854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Социальные педагоги, психологи, учителя физической культуры, ОБЖ образовательных учреждений, мастера производственного обучения,  тренеры спортивных школ 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637" name="Line 33"/>
          <p:cNvSpPr>
            <a:spLocks noChangeShapeType="1"/>
          </p:cNvSpPr>
          <p:nvPr/>
        </p:nvSpPr>
        <p:spPr bwMode="black">
          <a:xfrm>
            <a:off x="3230563" y="2234530"/>
            <a:ext cx="4008437" cy="0"/>
          </a:xfrm>
          <a:prstGeom prst="line">
            <a:avLst/>
          </a:prstGeom>
          <a:noFill/>
          <a:ln w="9525">
            <a:solidFill>
              <a:srgbClr val="080808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38" name="Line 34"/>
          <p:cNvSpPr>
            <a:spLocks noChangeShapeType="1"/>
          </p:cNvSpPr>
          <p:nvPr/>
        </p:nvSpPr>
        <p:spPr bwMode="black">
          <a:xfrm>
            <a:off x="3814763" y="3788494"/>
            <a:ext cx="4010025" cy="0"/>
          </a:xfrm>
          <a:prstGeom prst="line">
            <a:avLst/>
          </a:prstGeom>
          <a:noFill/>
          <a:ln w="9525">
            <a:solidFill>
              <a:srgbClr val="080808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611" name="Freeform 35"/>
          <p:cNvSpPr>
            <a:spLocks/>
          </p:cNvSpPr>
          <p:nvPr/>
        </p:nvSpPr>
        <p:spPr bwMode="gray">
          <a:xfrm>
            <a:off x="2279650" y="3771230"/>
            <a:ext cx="1462088" cy="1604963"/>
          </a:xfrm>
          <a:custGeom>
            <a:avLst/>
            <a:gdLst/>
            <a:ahLst/>
            <a:cxnLst>
              <a:cxn ang="0">
                <a:pos x="223" y="0"/>
              </a:cxn>
              <a:cxn ang="0">
                <a:pos x="0" y="550"/>
              </a:cxn>
              <a:cxn ang="0">
                <a:pos x="559" y="1114"/>
              </a:cxn>
              <a:cxn ang="0">
                <a:pos x="1016" y="4"/>
              </a:cxn>
              <a:cxn ang="0">
                <a:pos x="223" y="0"/>
              </a:cxn>
            </a:cxnLst>
            <a:rect l="0" t="0" r="r" b="b"/>
            <a:pathLst>
              <a:path w="1016" h="1114">
                <a:moveTo>
                  <a:pt x="223" y="0"/>
                </a:moveTo>
                <a:cubicBezTo>
                  <a:pt x="229" y="193"/>
                  <a:pt x="163" y="384"/>
                  <a:pt x="0" y="550"/>
                </a:cubicBezTo>
                <a:lnTo>
                  <a:pt x="559" y="1114"/>
                </a:lnTo>
                <a:cubicBezTo>
                  <a:pt x="763" y="892"/>
                  <a:pt x="1012" y="541"/>
                  <a:pt x="1016" y="4"/>
                </a:cubicBezTo>
                <a:lnTo>
                  <a:pt x="223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69804"/>
                  <a:invGamma/>
                </a:schemeClr>
              </a:gs>
              <a:gs pos="100000">
                <a:schemeClr val="hlink">
                  <a:alpha val="30000"/>
                </a:scheme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4612" name="Text Box 36"/>
          <p:cNvSpPr txBox="1">
            <a:spLocks noChangeArrowheads="1"/>
          </p:cNvSpPr>
          <p:nvPr/>
        </p:nvSpPr>
        <p:spPr bwMode="gray">
          <a:xfrm>
            <a:off x="2803525" y="2756818"/>
            <a:ext cx="536575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000">
                <a:solidFill>
                  <a:srgbClr val="FEFEFE"/>
                </a:solidFill>
                <a:latin typeface="Arial Black" pitchFamily="34" charset="0"/>
              </a:rPr>
              <a:t>2</a:t>
            </a:r>
            <a:endParaRPr lang="en-US" sz="5000">
              <a:solidFill>
                <a:srgbClr val="FEFEFE"/>
              </a:solidFill>
              <a:latin typeface="Arial Black" pitchFamily="34" charset="0"/>
            </a:endParaRPr>
          </a:p>
        </p:txBody>
      </p:sp>
      <p:sp>
        <p:nvSpPr>
          <p:cNvPr id="24613" name="Text Box 37"/>
          <p:cNvSpPr txBox="1">
            <a:spLocks noChangeArrowheads="1"/>
          </p:cNvSpPr>
          <p:nvPr/>
        </p:nvSpPr>
        <p:spPr bwMode="gray">
          <a:xfrm>
            <a:off x="2740025" y="4034755"/>
            <a:ext cx="536575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000">
                <a:solidFill>
                  <a:srgbClr val="FEFEFE"/>
                </a:solidFill>
                <a:latin typeface="Arial Black" pitchFamily="34" charset="0"/>
              </a:rPr>
              <a:t>3</a:t>
            </a:r>
            <a:endParaRPr lang="en-US" sz="5000">
              <a:solidFill>
                <a:srgbClr val="FEFEFE"/>
              </a:solidFill>
              <a:latin typeface="Arial Black" pitchFamily="34" charset="0"/>
            </a:endParaRPr>
          </a:p>
        </p:txBody>
      </p:sp>
      <p:sp>
        <p:nvSpPr>
          <p:cNvPr id="25642" name="Line 38"/>
          <p:cNvSpPr>
            <a:spLocks noChangeShapeType="1"/>
          </p:cNvSpPr>
          <p:nvPr/>
        </p:nvSpPr>
        <p:spPr bwMode="black">
          <a:xfrm>
            <a:off x="3198813" y="5366668"/>
            <a:ext cx="4008437" cy="0"/>
          </a:xfrm>
          <a:prstGeom prst="line">
            <a:avLst/>
          </a:prstGeom>
          <a:noFill/>
          <a:ln w="9525">
            <a:solidFill>
              <a:srgbClr val="080808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43" name="Rectangle 39"/>
          <p:cNvSpPr>
            <a:spLocks noChangeArrowheads="1"/>
          </p:cNvSpPr>
          <p:nvPr/>
        </p:nvSpPr>
        <p:spPr bwMode="black">
          <a:xfrm>
            <a:off x="3707904" y="4077072"/>
            <a:ext cx="511175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 dirty="0">
                <a:solidFill>
                  <a:srgbClr val="0060A8"/>
                </a:solidFill>
              </a:rPr>
              <a:t>3</a:t>
            </a:r>
            <a:r>
              <a:rPr lang="en-US" sz="1600" b="1" dirty="0" smtClean="0">
                <a:solidFill>
                  <a:srgbClr val="0060A8"/>
                </a:solidFill>
              </a:rPr>
              <a:t>.</a:t>
            </a:r>
            <a:r>
              <a:rPr lang="ru-RU" sz="1600" b="1" dirty="0" smtClean="0">
                <a:solidFill>
                  <a:srgbClr val="0060A8"/>
                </a:solidFill>
              </a:rPr>
              <a:t> Специалисты территориальных отделов социальной поддержки населения и муниципальных отделов опеки и попечительства Ярославской области </a:t>
            </a:r>
            <a:endParaRPr lang="en-US" sz="1600" b="1" dirty="0">
              <a:solidFill>
                <a:srgbClr val="0060A8"/>
              </a:solidFill>
            </a:endParaRPr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 rot="19378231" flipV="1">
            <a:off x="1936750" y="4825330"/>
            <a:ext cx="2066925" cy="412750"/>
            <a:chOff x="1565" y="2568"/>
            <a:chExt cx="1118" cy="279"/>
          </a:xfrm>
        </p:grpSpPr>
        <p:sp>
          <p:nvSpPr>
            <p:cNvPr id="25646" name="AutoShape 41"/>
            <p:cNvSpPr>
              <a:spLocks noChangeArrowheads="1"/>
            </p:cNvSpPr>
            <p:nvPr/>
          </p:nvSpPr>
          <p:spPr bwMode="white">
            <a:xfrm rot="5263130">
              <a:off x="1859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588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47" name="AutoShape 42"/>
            <p:cNvSpPr>
              <a:spLocks noChangeArrowheads="1"/>
            </p:cNvSpPr>
            <p:nvPr/>
          </p:nvSpPr>
          <p:spPr bwMode="white">
            <a:xfrm rot="6078281">
              <a:off x="1995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588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48" name="AutoShape 43"/>
            <p:cNvSpPr>
              <a:spLocks noChangeArrowheads="1"/>
            </p:cNvSpPr>
            <p:nvPr/>
          </p:nvSpPr>
          <p:spPr bwMode="white">
            <a:xfrm rot="6373927">
              <a:off x="2071" y="229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588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49" name="AutoShape 44"/>
            <p:cNvSpPr>
              <a:spLocks noChangeArrowheads="1"/>
            </p:cNvSpPr>
            <p:nvPr/>
          </p:nvSpPr>
          <p:spPr bwMode="white">
            <a:xfrm rot="6906312">
              <a:off x="2161" y="232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588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" name="Прямоугольник с одним скругленным углом 1"/>
          <p:cNvSpPr/>
          <p:nvPr/>
        </p:nvSpPr>
        <p:spPr>
          <a:xfrm>
            <a:off x="179512" y="692697"/>
            <a:ext cx="8640960" cy="576064"/>
          </a:xfrm>
          <a:prstGeom prst="round1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179388" algn="just" eaLnBrk="0" hangingPunct="0"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На регулярной основе специалисты ЯОКНБ проводят методические семинары, научно-практические конференции, тренинги для специалистов субъектов профилактики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51520" y="44624"/>
            <a:ext cx="83529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Повышение профессиональной компетенции специалистов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287016" y="6286520"/>
            <a:ext cx="8642702" cy="338554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/>
              <a:t>В 2016 году проведено  36 мероприятий  (охват 814 человек)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539552" y="548680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0" y="548680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AutoShape 31"/>
          <p:cNvSpPr>
            <a:spLocks noChangeArrowheads="1"/>
          </p:cNvSpPr>
          <p:nvPr/>
        </p:nvSpPr>
        <p:spPr bwMode="gray">
          <a:xfrm flipV="1">
            <a:off x="552327" y="1988839"/>
            <a:ext cx="8139701" cy="81626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707 w 21600"/>
              <a:gd name="T13" fmla="*/ 3707 h 21600"/>
              <a:gd name="T14" fmla="*/ 17893 w 21600"/>
              <a:gd name="T15" fmla="*/ 1789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39998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23558" name="Line 9"/>
          <p:cNvSpPr>
            <a:spLocks noChangeShapeType="1"/>
          </p:cNvSpPr>
          <p:nvPr/>
        </p:nvSpPr>
        <p:spPr bwMode="auto">
          <a:xfrm>
            <a:off x="487363" y="652463"/>
            <a:ext cx="16906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5" name="AutoShape 27"/>
          <p:cNvSpPr>
            <a:spLocks noChangeArrowheads="1"/>
          </p:cNvSpPr>
          <p:nvPr/>
        </p:nvSpPr>
        <p:spPr bwMode="gray">
          <a:xfrm>
            <a:off x="392361" y="2652414"/>
            <a:ext cx="8363565" cy="1659797"/>
          </a:xfrm>
          <a:prstGeom prst="roundRect">
            <a:avLst>
              <a:gd name="adj" fmla="val 11921"/>
            </a:avLst>
          </a:prstGeom>
          <a:solidFill>
            <a:srgbClr val="FFE8AF"/>
          </a:soli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sz="2000" dirty="0"/>
          </a:p>
        </p:txBody>
      </p:sp>
      <p:sp>
        <p:nvSpPr>
          <p:cNvPr id="12316" name="AutoShape 28"/>
          <p:cNvSpPr>
            <a:spLocks noChangeArrowheads="1"/>
          </p:cNvSpPr>
          <p:nvPr/>
        </p:nvSpPr>
        <p:spPr bwMode="gray">
          <a:xfrm>
            <a:off x="395536" y="4524772"/>
            <a:ext cx="8363565" cy="1856556"/>
          </a:xfrm>
          <a:prstGeom prst="roundRect">
            <a:avLst>
              <a:gd name="adj" fmla="val 11921"/>
            </a:avLst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577" name="AutoShape 30"/>
          <p:cNvSpPr>
            <a:spLocks noChangeArrowheads="1"/>
          </p:cNvSpPr>
          <p:nvPr/>
        </p:nvSpPr>
        <p:spPr bwMode="gray">
          <a:xfrm flipV="1">
            <a:off x="595538" y="3696755"/>
            <a:ext cx="8042991" cy="81236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707 w 21600"/>
              <a:gd name="T13" fmla="*/ 3707 h 21600"/>
              <a:gd name="T14" fmla="*/ 17893 w 21600"/>
              <a:gd name="T15" fmla="*/ 1789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39998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pic>
        <p:nvPicPr>
          <p:cNvPr id="23578" name="Picture 33" descr="Pictur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1057146" y="4308176"/>
            <a:ext cx="850684" cy="70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9" name="Text Box 38"/>
          <p:cNvSpPr txBox="1">
            <a:spLocks noChangeArrowheads="1"/>
          </p:cNvSpPr>
          <p:nvPr/>
        </p:nvSpPr>
        <p:spPr bwMode="gray">
          <a:xfrm>
            <a:off x="539552" y="4797152"/>
            <a:ext cx="8208912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ru-RU" b="1" dirty="0"/>
              <a:t>	При организации и проведении совместных профилактических мероприятий ориентироваться не только и не столько на их массовость, сколько на работу в малых группах и на индивидуальном уровне, когда предпринимаются определенные усилия по недопущению употребления ПАВ   конкретным человеком.</a:t>
            </a:r>
            <a:endParaRPr lang="en-US" b="1" dirty="0"/>
          </a:p>
        </p:txBody>
      </p:sp>
      <p:sp>
        <p:nvSpPr>
          <p:cNvPr id="23580" name="Text Box 39"/>
          <p:cNvSpPr txBox="1">
            <a:spLocks noChangeArrowheads="1"/>
          </p:cNvSpPr>
          <p:nvPr/>
        </p:nvSpPr>
        <p:spPr bwMode="gray">
          <a:xfrm>
            <a:off x="637756" y="2796877"/>
            <a:ext cx="796061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ru-RU" b="1" dirty="0"/>
              <a:t>	Наладить продуктивный контакт и взаимопонимание между специалистами различных служб и ведомств, четко определить задачи и распределить функции каждого из них для реализации единой цели – предупреждения употребления ПАВ в молодежной среде.</a:t>
            </a:r>
            <a:endParaRPr lang="en-US" b="1" dirty="0"/>
          </a:p>
        </p:txBody>
      </p:sp>
      <p:sp>
        <p:nvSpPr>
          <p:cNvPr id="23581" name="Rectangle 44"/>
          <p:cNvSpPr>
            <a:spLocks noChangeArrowheads="1"/>
          </p:cNvSpPr>
          <p:nvPr/>
        </p:nvSpPr>
        <p:spPr bwMode="auto">
          <a:xfrm>
            <a:off x="1979613" y="1052513"/>
            <a:ext cx="6048375" cy="115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b="1" dirty="0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714147" y="2476202"/>
            <a:ext cx="689501" cy="664766"/>
            <a:chOff x="579" y="1386"/>
            <a:chExt cx="385" cy="383"/>
          </a:xfrm>
        </p:grpSpPr>
        <p:sp>
          <p:nvSpPr>
            <p:cNvPr id="23592" name="Oval 31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" name="Group 32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23594" name="Oval 33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595" name="Oval 34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596" name="Oval 35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597" name="Oval 36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23583" name="Text Box 37"/>
          <p:cNvSpPr txBox="1">
            <a:spLocks noChangeArrowheads="1"/>
          </p:cNvSpPr>
          <p:nvPr/>
        </p:nvSpPr>
        <p:spPr bwMode="gray">
          <a:xfrm>
            <a:off x="827584" y="2546052"/>
            <a:ext cx="4298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714146" y="4437112"/>
            <a:ext cx="689502" cy="665188"/>
            <a:chOff x="579" y="1386"/>
            <a:chExt cx="385" cy="383"/>
          </a:xfrm>
        </p:grpSpPr>
        <p:sp>
          <p:nvSpPr>
            <p:cNvPr id="23586" name="Oval 39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23588" name="Oval 41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589" name="Oval 42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590" name="Oval 43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591" name="Oval 44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23585" name="Text Box 45"/>
          <p:cNvSpPr txBox="1">
            <a:spLocks noChangeArrowheads="1"/>
          </p:cNvSpPr>
          <p:nvPr/>
        </p:nvSpPr>
        <p:spPr bwMode="gray">
          <a:xfrm>
            <a:off x="827584" y="4509120"/>
            <a:ext cx="4298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11560" y="4636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При организации межведомственного взаимодействия необходимо решить  задачи: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39552" y="980728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0" y="980728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Стрелка вниз 42"/>
          <p:cNvSpPr/>
          <p:nvPr/>
        </p:nvSpPr>
        <p:spPr>
          <a:xfrm>
            <a:off x="3131840" y="1196752"/>
            <a:ext cx="2952328" cy="792088"/>
          </a:xfrm>
          <a:prstGeom prst="downArrow">
            <a:avLst>
              <a:gd name="adj1" fmla="val 50000"/>
              <a:gd name="adj2" fmla="val 5634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1"/>
          <p:cNvGrpSpPr>
            <a:grpSpLocks/>
          </p:cNvGrpSpPr>
          <p:nvPr/>
        </p:nvGrpSpPr>
        <p:grpSpPr bwMode="auto">
          <a:xfrm flipH="1">
            <a:off x="75580" y="1844824"/>
            <a:ext cx="3992364" cy="3744764"/>
            <a:chOff x="1955" y="1224"/>
            <a:chExt cx="1911" cy="1911"/>
          </a:xfrm>
        </p:grpSpPr>
        <p:sp>
          <p:nvSpPr>
            <p:cNvPr id="39024" name="Oval 52"/>
            <p:cNvSpPr>
              <a:spLocks noChangeArrowheads="1"/>
            </p:cNvSpPr>
            <p:nvPr/>
          </p:nvSpPr>
          <p:spPr bwMode="gray">
            <a:xfrm>
              <a:off x="1955" y="1224"/>
              <a:ext cx="1911" cy="1911"/>
            </a:xfrm>
            <a:prstGeom prst="ellipse">
              <a:avLst/>
            </a:prstGeom>
            <a:noFill/>
            <a:ln w="12700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025" name="Oval 53"/>
            <p:cNvSpPr>
              <a:spLocks noChangeArrowheads="1"/>
            </p:cNvSpPr>
            <p:nvPr/>
          </p:nvSpPr>
          <p:spPr bwMode="gray">
            <a:xfrm>
              <a:off x="2080" y="1355"/>
              <a:ext cx="1660" cy="1660"/>
            </a:xfrm>
            <a:prstGeom prst="ellipse">
              <a:avLst/>
            </a:prstGeom>
            <a:noFill/>
            <a:ln w="28575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026" name="Oval 54"/>
            <p:cNvSpPr>
              <a:spLocks noChangeArrowheads="1"/>
            </p:cNvSpPr>
            <p:nvPr/>
          </p:nvSpPr>
          <p:spPr bwMode="gray">
            <a:xfrm>
              <a:off x="2218" y="1499"/>
              <a:ext cx="1396" cy="1396"/>
            </a:xfrm>
            <a:prstGeom prst="ellipse">
              <a:avLst/>
            </a:prstGeom>
            <a:noFill/>
            <a:ln w="38100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027" name="Oval 55"/>
            <p:cNvSpPr>
              <a:spLocks noChangeArrowheads="1"/>
            </p:cNvSpPr>
            <p:nvPr/>
          </p:nvSpPr>
          <p:spPr bwMode="gray">
            <a:xfrm>
              <a:off x="2338" y="1643"/>
              <a:ext cx="1132" cy="1132"/>
            </a:xfrm>
            <a:prstGeom prst="ellipse">
              <a:avLst/>
            </a:prstGeom>
            <a:noFill/>
            <a:ln w="57150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028" name="Oval 56"/>
            <p:cNvSpPr>
              <a:spLocks noChangeArrowheads="1"/>
            </p:cNvSpPr>
            <p:nvPr/>
          </p:nvSpPr>
          <p:spPr bwMode="gray">
            <a:xfrm>
              <a:off x="2476" y="1781"/>
              <a:ext cx="868" cy="868"/>
            </a:xfrm>
            <a:prstGeom prst="ellipse">
              <a:avLst/>
            </a:prstGeom>
            <a:noFill/>
            <a:ln w="57150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029" name="Oval 57"/>
            <p:cNvSpPr>
              <a:spLocks noChangeArrowheads="1"/>
            </p:cNvSpPr>
            <p:nvPr/>
          </p:nvSpPr>
          <p:spPr bwMode="gray">
            <a:xfrm>
              <a:off x="2602" y="1901"/>
              <a:ext cx="616" cy="616"/>
            </a:xfrm>
            <a:prstGeom prst="ellipse">
              <a:avLst/>
            </a:prstGeom>
            <a:noFill/>
            <a:ln w="76200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030" name="Oval 58"/>
            <p:cNvSpPr>
              <a:spLocks noChangeArrowheads="1"/>
            </p:cNvSpPr>
            <p:nvPr/>
          </p:nvSpPr>
          <p:spPr bwMode="gray">
            <a:xfrm>
              <a:off x="2716" y="2021"/>
              <a:ext cx="388" cy="388"/>
            </a:xfrm>
            <a:prstGeom prst="ellipse">
              <a:avLst/>
            </a:prstGeom>
            <a:noFill/>
            <a:ln w="9525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8914" name="Picture 136" descr="6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2058" y="3414563"/>
            <a:ext cx="1197734" cy="87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54" name="Picture 130" descr="circular-recycle-arrows-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780928"/>
            <a:ext cx="2102346" cy="219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Line 9"/>
          <p:cNvSpPr>
            <a:spLocks noChangeShapeType="1"/>
          </p:cNvSpPr>
          <p:nvPr/>
        </p:nvSpPr>
        <p:spPr bwMode="auto">
          <a:xfrm>
            <a:off x="487363" y="652463"/>
            <a:ext cx="16906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38" name="Rectangle 30"/>
          <p:cNvSpPr>
            <a:spLocks noChangeArrowheads="1"/>
          </p:cNvSpPr>
          <p:nvPr/>
        </p:nvSpPr>
        <p:spPr bwMode="auto">
          <a:xfrm>
            <a:off x="2701032" y="1142984"/>
            <a:ext cx="626345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Участие </a:t>
            </a:r>
            <a:r>
              <a:rPr lang="ru-RU" sz="1600" dirty="0"/>
              <a:t>всех заинтересованных структур на основе </a:t>
            </a:r>
            <a:r>
              <a:rPr lang="ru-RU" sz="1600" dirty="0" err="1"/>
              <a:t>мультидисциплинарного</a:t>
            </a:r>
            <a:r>
              <a:rPr lang="ru-RU" sz="1600" dirty="0"/>
              <a:t> подхода и межведомственного взаимодействия.</a:t>
            </a:r>
            <a:endParaRPr lang="en-US" sz="1600" dirty="0"/>
          </a:p>
        </p:txBody>
      </p:sp>
      <p:sp>
        <p:nvSpPr>
          <p:cNvPr id="38939" name="Rectangle 31"/>
          <p:cNvSpPr>
            <a:spLocks noChangeArrowheads="1"/>
          </p:cNvSpPr>
          <p:nvPr/>
        </p:nvSpPr>
        <p:spPr bwMode="auto">
          <a:xfrm>
            <a:off x="3983483" y="2060848"/>
            <a:ext cx="5053013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smtClean="0"/>
              <a:t>Использование </a:t>
            </a:r>
            <a:r>
              <a:rPr lang="ru-RU" sz="1600" dirty="0"/>
              <a:t>административного ресурса и </a:t>
            </a:r>
            <a:r>
              <a:rPr lang="ru-RU" sz="1600" dirty="0" smtClean="0"/>
              <a:t>наличие </a:t>
            </a:r>
            <a:r>
              <a:rPr lang="ru-RU" sz="1600" dirty="0"/>
              <a:t>координирующего  органа  </a:t>
            </a:r>
            <a:r>
              <a:rPr lang="ru-RU" sz="1600" dirty="0" smtClean="0"/>
              <a:t>(</a:t>
            </a:r>
            <a:r>
              <a:rPr lang="ru-RU" sz="1600" dirty="0" err="1" smtClean="0"/>
              <a:t>антинаркотическая</a:t>
            </a:r>
            <a:r>
              <a:rPr lang="ru-RU" sz="1600" dirty="0" smtClean="0"/>
              <a:t> </a:t>
            </a:r>
            <a:r>
              <a:rPr lang="ru-RU" sz="1600" dirty="0"/>
              <a:t>комиссия),  контролирующего  и  объединяющего профилактическую  деятельность  этих  структур.</a:t>
            </a:r>
            <a:endParaRPr lang="en-US" sz="1600" dirty="0"/>
          </a:p>
        </p:txBody>
      </p:sp>
      <p:sp>
        <p:nvSpPr>
          <p:cNvPr id="38940" name="Rectangle 32"/>
          <p:cNvSpPr>
            <a:spLocks noChangeArrowheads="1"/>
          </p:cNvSpPr>
          <p:nvPr/>
        </p:nvSpPr>
        <p:spPr bwMode="auto">
          <a:xfrm>
            <a:off x="4572000" y="3284984"/>
            <a:ext cx="446449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/>
              <a:t>Разнообразие </a:t>
            </a:r>
            <a:r>
              <a:rPr lang="ru-RU" sz="1600" dirty="0"/>
              <a:t>форм и методов профилактической работы, преимущественно на индивидуально-групповом уровне.</a:t>
            </a:r>
            <a:endParaRPr lang="en-US" sz="1600" dirty="0"/>
          </a:p>
        </p:txBody>
      </p:sp>
      <p:sp>
        <p:nvSpPr>
          <p:cNvPr id="38941" name="Rectangle 33"/>
          <p:cNvSpPr>
            <a:spLocks noChangeArrowheads="1"/>
          </p:cNvSpPr>
          <p:nvPr/>
        </p:nvSpPr>
        <p:spPr bwMode="auto">
          <a:xfrm>
            <a:off x="4384477" y="4221088"/>
            <a:ext cx="4759523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/>
              <a:t>Консультативно-методическая поддержка специалистов  </a:t>
            </a:r>
            <a:r>
              <a:rPr lang="ru-RU" sz="1600" dirty="0"/>
              <a:t>(наркологическая служба, научно-преподавательский состав ВУЗов, издание методической литературы, проведение обучающих тренингов).</a:t>
            </a:r>
            <a:endParaRPr lang="en-US" sz="1600" dirty="0"/>
          </a:p>
        </p:txBody>
      </p:sp>
      <p:sp>
        <p:nvSpPr>
          <p:cNvPr id="38942" name="Rectangle 34"/>
          <p:cNvSpPr>
            <a:spLocks noChangeArrowheads="1"/>
          </p:cNvSpPr>
          <p:nvPr/>
        </p:nvSpPr>
        <p:spPr bwMode="auto">
          <a:xfrm>
            <a:off x="3203848" y="5661248"/>
            <a:ext cx="525658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/>
              <a:t>Осуществление </a:t>
            </a:r>
            <a:r>
              <a:rPr lang="ru-RU" sz="1600" dirty="0"/>
              <a:t>профилактической работы в рамках действующего законодательства.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 rot="4976862" flipH="1">
            <a:off x="2146470" y="1426614"/>
            <a:ext cx="312737" cy="322262"/>
            <a:chOff x="1944" y="1111"/>
            <a:chExt cx="204" cy="196"/>
          </a:xfrm>
        </p:grpSpPr>
        <p:pic>
          <p:nvPicPr>
            <p:cNvPr id="39031" name="Picture 36" descr="circuler_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93" name="Oval 37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38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5" name="Group 3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9044" name="AutoShape 4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45" name="AutoShape 4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46" name="AutoShape 4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47" name="AutoShape 4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4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9040" name="AutoShape 4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41" name="AutoShape 4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42" name="AutoShape 4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43" name="AutoShape 4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39036" name="Arc 49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9037" name="Picture 50" descr="light_shadow1"/>
            <p:cNvPicPr>
              <a:picLocks noChangeAspect="1" noChangeArrowheads="1"/>
            </p:cNvPicPr>
            <p:nvPr/>
          </p:nvPicPr>
          <p:blipFill>
            <a:blip r:embed="rId6" cstate="print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60"/>
          <p:cNvGrpSpPr>
            <a:grpSpLocks/>
          </p:cNvGrpSpPr>
          <p:nvPr/>
        </p:nvGrpSpPr>
        <p:grpSpPr bwMode="auto">
          <a:xfrm rot="4976862" flipH="1">
            <a:off x="3594750" y="2152265"/>
            <a:ext cx="312738" cy="309562"/>
            <a:chOff x="1944" y="1111"/>
            <a:chExt cx="204" cy="196"/>
          </a:xfrm>
        </p:grpSpPr>
        <p:pic>
          <p:nvPicPr>
            <p:cNvPr id="39007" name="Picture 61" descr="circuler_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118" name="Oval 62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63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10" name="Group 6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9020" name="AutoShape 6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21" name="AutoShape 6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22" name="AutoShape 6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23" name="AutoShape 6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4" name="Group 6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9016" name="AutoShape 7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17" name="AutoShape 7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18" name="AutoShape 7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19" name="AutoShape 7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39012" name="Arc 74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9013" name="Picture 75" descr="light_shadow1"/>
            <p:cNvPicPr>
              <a:picLocks noChangeAspect="1" noChangeArrowheads="1"/>
            </p:cNvPicPr>
            <p:nvPr/>
          </p:nvPicPr>
          <p:blipFill>
            <a:blip r:embed="rId8" cstate="print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76"/>
          <p:cNvGrpSpPr>
            <a:grpSpLocks/>
          </p:cNvGrpSpPr>
          <p:nvPr/>
        </p:nvGrpSpPr>
        <p:grpSpPr bwMode="auto">
          <a:xfrm rot="4976862" flipH="1">
            <a:off x="4170814" y="3376400"/>
            <a:ext cx="312738" cy="309563"/>
            <a:chOff x="1944" y="1111"/>
            <a:chExt cx="204" cy="196"/>
          </a:xfrm>
        </p:grpSpPr>
        <p:pic>
          <p:nvPicPr>
            <p:cNvPr id="38990" name="Picture 77" descr="circuler_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134" name="Oval 78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8" name="Group 7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19" name="Group 8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9003" name="AutoShape 8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04" name="AutoShape 8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05" name="AutoShape 8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06" name="AutoShape 8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0" name="Group 8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8999" name="AutoShape 8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00" name="AutoShape 8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01" name="AutoShape 8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02" name="AutoShape 8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38995" name="Arc 90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8996" name="Picture 91" descr="light_shadow1"/>
            <p:cNvPicPr>
              <a:picLocks noChangeAspect="1" noChangeArrowheads="1"/>
            </p:cNvPicPr>
            <p:nvPr/>
          </p:nvPicPr>
          <p:blipFill>
            <a:blip r:embed="rId8" cstate="print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92"/>
          <p:cNvGrpSpPr>
            <a:grpSpLocks/>
          </p:cNvGrpSpPr>
          <p:nvPr/>
        </p:nvGrpSpPr>
        <p:grpSpPr bwMode="auto">
          <a:xfrm rot="4976862" flipH="1">
            <a:off x="4011043" y="4370587"/>
            <a:ext cx="312738" cy="341312"/>
            <a:chOff x="1944" y="1111"/>
            <a:chExt cx="204" cy="196"/>
          </a:xfrm>
        </p:grpSpPr>
        <p:pic>
          <p:nvPicPr>
            <p:cNvPr id="38973" name="Picture 93" descr="circuler_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150" name="Oval 94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2" name="Group 95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23" name="Group 9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8986" name="AutoShape 9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987" name="AutoShape 9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988" name="AutoShape 9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989" name="AutoShape 10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4" name="Group 10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8982" name="AutoShape 10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983" name="AutoShape 10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984" name="AutoShape 10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985" name="AutoShape 10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38978" name="Arc 106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8979" name="Picture 107" descr="light_shadow1"/>
            <p:cNvPicPr>
              <a:picLocks noChangeAspect="1" noChangeArrowheads="1"/>
            </p:cNvPicPr>
            <p:nvPr/>
          </p:nvPicPr>
          <p:blipFill>
            <a:blip r:embed="rId10" cstate="print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Group 108"/>
          <p:cNvGrpSpPr>
            <a:grpSpLocks/>
          </p:cNvGrpSpPr>
          <p:nvPr/>
        </p:nvGrpSpPr>
        <p:grpSpPr bwMode="auto">
          <a:xfrm rot="4976862" flipH="1">
            <a:off x="2738944" y="5588572"/>
            <a:ext cx="312737" cy="355334"/>
            <a:chOff x="1944" y="1111"/>
            <a:chExt cx="204" cy="196"/>
          </a:xfrm>
        </p:grpSpPr>
        <p:pic>
          <p:nvPicPr>
            <p:cNvPr id="38956" name="Picture 109" descr="circuler_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166" name="Oval 110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6" name="Group 111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27" name="Group 1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8969" name="AutoShape 113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970" name="AutoShape 114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971" name="AutoShape 115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972" name="AutoShape 116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8" name="Group 1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8965" name="AutoShape 118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966" name="AutoShape 119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967" name="AutoShape 120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968" name="AutoShape 121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38961" name="Arc 122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8962" name="Picture 123" descr="light_shadow1"/>
            <p:cNvPicPr>
              <a:picLocks noChangeAspect="1" noChangeArrowheads="1"/>
            </p:cNvPicPr>
            <p:nvPr/>
          </p:nvPicPr>
          <p:blipFill>
            <a:blip r:embed="rId12" cstate="print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52" name="Line 127"/>
          <p:cNvSpPr>
            <a:spLocks noChangeShapeType="1"/>
          </p:cNvSpPr>
          <p:nvPr/>
        </p:nvSpPr>
        <p:spPr bwMode="auto">
          <a:xfrm flipV="1">
            <a:off x="3347864" y="5589240"/>
            <a:ext cx="5976664" cy="1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53" name="Rectangle 128"/>
          <p:cNvSpPr>
            <a:spLocks noChangeArrowheads="1"/>
          </p:cNvSpPr>
          <p:nvPr/>
        </p:nvSpPr>
        <p:spPr bwMode="auto">
          <a:xfrm>
            <a:off x="251520" y="220578"/>
            <a:ext cx="871296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D7181F"/>
              </a:buClr>
              <a:tabLst>
                <a:tab pos="4460875" algn="l"/>
              </a:tabLs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Необходимые условия эффективности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системы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профилактики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6" name="Line 127"/>
          <p:cNvSpPr>
            <a:spLocks noChangeShapeType="1"/>
          </p:cNvSpPr>
          <p:nvPr/>
        </p:nvSpPr>
        <p:spPr bwMode="auto">
          <a:xfrm flipV="1">
            <a:off x="4248472" y="4149080"/>
            <a:ext cx="5004048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7" name="Line 127"/>
          <p:cNvSpPr>
            <a:spLocks noChangeShapeType="1"/>
          </p:cNvSpPr>
          <p:nvPr/>
        </p:nvSpPr>
        <p:spPr bwMode="auto">
          <a:xfrm>
            <a:off x="4211960" y="3212976"/>
            <a:ext cx="5472608" cy="1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8" name="Line 127"/>
          <p:cNvSpPr>
            <a:spLocks noChangeShapeType="1"/>
          </p:cNvSpPr>
          <p:nvPr/>
        </p:nvSpPr>
        <p:spPr bwMode="auto">
          <a:xfrm flipV="1">
            <a:off x="3339480" y="1988840"/>
            <a:ext cx="580452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>
            <a:off x="539552" y="836712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0" y="836712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01054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СПАСИБО  ЗА  ВНИМАНИЕ!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slide-46.jpg"/>
          <p:cNvPicPr>
            <a:picLocks noChangeAspect="1"/>
          </p:cNvPicPr>
          <p:nvPr/>
        </p:nvPicPr>
        <p:blipFill>
          <a:blip r:embed="rId2" cstate="print"/>
          <a:srcRect l="6165" t="25391" r="7319" b="3858"/>
          <a:stretch>
            <a:fillRect/>
          </a:stretch>
        </p:blipFill>
        <p:spPr>
          <a:xfrm>
            <a:off x="1331640" y="1700808"/>
            <a:ext cx="6635694" cy="40698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4" y="5929330"/>
            <a:ext cx="7080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3300"/>
                </a:solidFill>
              </a:rPr>
              <a:t>С удовольствием отвечу на Ваши вопросы!</a:t>
            </a:r>
            <a:endParaRPr lang="ru-RU" sz="2800" i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Рекомендации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по обеспечению реализации Порядка оказания медицинской помощи по профилю «психиатрия-наркология»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39552" y="714356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714356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282" y="928671"/>
          <a:ext cx="8786874" cy="5668681"/>
        </p:xfrm>
        <a:graphic>
          <a:graphicData uri="http://schemas.openxmlformats.org/drawingml/2006/table">
            <a:tbl>
              <a:tblPr/>
              <a:tblGrid>
                <a:gridCol w="1817974"/>
                <a:gridCol w="2272468"/>
                <a:gridCol w="4696432"/>
              </a:tblGrid>
              <a:tr h="3421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latin typeface="Times New Roman"/>
                        </a:rPr>
                        <a:t>Уровень оказания </a:t>
                      </a:r>
                      <a:endParaRPr lang="ru-RU" sz="900" b="1" i="0" u="none" strike="noStrike" dirty="0" smtClean="0"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latin typeface="Times New Roman"/>
                        </a:rPr>
                        <a:t>медицинской </a:t>
                      </a:r>
                      <a:r>
                        <a:rPr lang="ru-RU" sz="900" b="1" i="0" u="none" strike="noStrike" dirty="0">
                          <a:latin typeface="Times New Roman"/>
                        </a:rPr>
                        <a:t>помощи</a:t>
                      </a:r>
                    </a:p>
                  </a:txBody>
                  <a:tcPr marL="5880" marR="5880" marT="5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latin typeface="Times New Roman"/>
                        </a:rPr>
                        <a:t>Специалисты, </a:t>
                      </a:r>
                      <a:r>
                        <a:rPr lang="ru-RU" sz="900" b="1" i="0" u="none" strike="noStrike" dirty="0" smtClean="0">
                          <a:latin typeface="Times New Roman"/>
                        </a:rPr>
                        <a:t>оказывающие</a:t>
                      </a: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>
                          <a:latin typeface="Times New Roman"/>
                        </a:rPr>
                        <a:t>медицинскую помощь</a:t>
                      </a:r>
                    </a:p>
                  </a:txBody>
                  <a:tcPr marL="5880" marR="5880" marT="5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latin typeface="Times New Roman"/>
                        </a:rPr>
                        <a:t>Основные задачи и объем медицинской помощи </a:t>
                      </a:r>
                    </a:p>
                  </a:txBody>
                  <a:tcPr marL="5880" marR="5880" marT="5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09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latin typeface="Times New Roman"/>
                        </a:rPr>
                        <a:t>2. Первичная медико-санитарная помощь (амбулаторная медицинская помощь)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5880" marR="5880" marT="58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587">
                <a:tc>
                  <a:txBody>
                    <a:bodyPr/>
                    <a:lstStyle/>
                    <a:p>
                      <a:pPr marL="85725" indent="0" algn="l" fontAlgn="t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ru-RU" sz="10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2.2.  Первичная специализированная медико-санитарная помощь</a:t>
                      </a:r>
                      <a:endParaRPr lang="ru-RU" sz="10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80" marR="5880" marT="58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 fontAlgn="t">
                        <a:spcAft>
                          <a:spcPts val="600"/>
                        </a:spcAft>
                      </a:pP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80" marR="5880" marT="58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 fontAlgn="t">
                        <a:spcAft>
                          <a:spcPts val="600"/>
                        </a:spcAft>
                      </a:pPr>
                      <a:endParaRPr lang="ru-RU" sz="10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5725" indent="0" algn="l" fontAlgn="t">
                        <a:spcAft>
                          <a:spcPts val="600"/>
                        </a:spcAft>
                      </a:pP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80" marR="5880" marT="58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671">
                <a:tc>
                  <a:txBody>
                    <a:bodyPr/>
                    <a:lstStyle/>
                    <a:p>
                      <a:pPr marL="84138" indent="0" algn="l" fontAlgn="t">
                        <a:spcBef>
                          <a:spcPts val="600"/>
                        </a:spcBef>
                        <a:buFontTx/>
                        <a:buChar char="-"/>
                      </a:pPr>
                      <a:endParaRPr lang="ru-RU" sz="9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4138" indent="0" algn="l" fontAlgn="t"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ru-RU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центральные районные больницы (наркологический кабинет, в соответствии с зоной обслуживания)  </a:t>
                      </a:r>
                    </a:p>
                    <a:p>
                      <a:pPr marL="84138" indent="0" algn="l" fontAlgn="t"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ru-RU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ГБУЗ ЯО «Ярославская областная клиническая наркологическая больница»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138" indent="0" algn="l" fontAlgn="t"/>
                      <a:endParaRPr lang="ru-RU" sz="10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4138" indent="0" algn="l" fontAlgn="t"/>
                      <a:endParaRPr lang="ru-RU" sz="10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4138" indent="0" algn="l" fontAlgn="t"/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врач-психиатр-нарколог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just" fontAlgn="t"/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Оказание   населению   первичной   специализированной медико-санитарной помощи:</a:t>
                      </a:r>
                    </a:p>
                    <a:p>
                      <a:pPr marL="85725" indent="0" algn="l" fontAlgn="t">
                        <a:buFontTx/>
                        <a:buChar char="-"/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диагностика наркологических расстройств; </a:t>
                      </a:r>
                    </a:p>
                    <a:p>
                      <a:pPr marL="85725" indent="0" algn="just" fontAlgn="t"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диспансерное наблюдение пациентов, в том числе детей и подростков, с наркологическими заболеваниями с целью своевременного выявления (предупреждения) осложнений, обострений заболеваний, их профилактики и осуществления медико-социальной реабилитации;</a:t>
                      </a:r>
                    </a:p>
                    <a:p>
                      <a:pPr marL="85725" indent="0" algn="just" fontAlgn="t"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при наличии медицинских показаний направление пациентов с наркологическими заболеваниями в наркологические отделения медицинских организаций, оказывающих специализированную медицинскую помощь в стационарных условиях или условиях дневного стационара;</a:t>
                      </a:r>
                    </a:p>
                    <a:p>
                      <a:pPr marL="85725" indent="0" algn="just" fontAlgn="t"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организация проведения диспансерного приема (осмотра, консультации) на дому в случае невозможности посещения пациентом, подлежащим диспансерному наблюдению,   медицинской   организации   в   связи тяжестью состояния или нарушением</a:t>
                      </a:r>
                      <a:r>
                        <a:rPr lang="ru-RU" sz="10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двигательных функций:</a:t>
                      </a:r>
                    </a:p>
                    <a:p>
                      <a:pPr marL="85725" indent="0" algn="just" fontAlgn="t"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участие в организации и проведении медицинских осмотров, медицинских освидетельствований отдельных категорий граждан;</a:t>
                      </a:r>
                    </a:p>
                    <a:p>
                      <a:pPr marL="85725" indent="0" algn="just" fontAlgn="t"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оказание  консультативной  помощи  врачам  других специальностей по вопросам диагностики, лечения и профилактики наркологических заболеваний; </a:t>
                      </a:r>
                    </a:p>
                    <a:p>
                      <a:pPr marL="85725" indent="0" algn="just" fontAlgn="t"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проведение мотивационного консультирования пациентов в целях повышения их мотивации к участию в лечебных и медико-социальных мероприятиях и готовности к отказа от употребления </a:t>
                      </a:r>
                      <a:r>
                        <a:rPr lang="ru-RU" sz="10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психоактивных</a:t>
                      </a: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веществ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Рекомендации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по обеспечению реализации Порядка оказания медицинской помощи по профилю «психиатрия-наркология» 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39552" y="642918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642918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282" y="928670"/>
          <a:ext cx="8786874" cy="5323158"/>
        </p:xfrm>
        <a:graphic>
          <a:graphicData uri="http://schemas.openxmlformats.org/drawingml/2006/table">
            <a:tbl>
              <a:tblPr/>
              <a:tblGrid>
                <a:gridCol w="1817974"/>
                <a:gridCol w="2272467"/>
                <a:gridCol w="4696433"/>
              </a:tblGrid>
              <a:tr h="3512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latin typeface="Times New Roman"/>
                        </a:rPr>
                        <a:t>Уровень оказания </a:t>
                      </a:r>
                      <a:endParaRPr lang="ru-RU" sz="900" b="1" i="0" u="none" strike="noStrike" dirty="0" smtClean="0"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latin typeface="Times New Roman"/>
                        </a:rPr>
                        <a:t>медицинской </a:t>
                      </a:r>
                      <a:r>
                        <a:rPr lang="ru-RU" sz="900" b="1" i="0" u="none" strike="noStrike" dirty="0">
                          <a:latin typeface="Times New Roman"/>
                        </a:rPr>
                        <a:t>помощи</a:t>
                      </a:r>
                    </a:p>
                  </a:txBody>
                  <a:tcPr marL="5880" marR="5880" marT="5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latin typeface="Times New Roman"/>
                        </a:rPr>
                        <a:t>Специалисты, </a:t>
                      </a:r>
                      <a:r>
                        <a:rPr lang="ru-RU" sz="900" b="1" i="0" u="none" strike="noStrike" dirty="0" smtClean="0">
                          <a:latin typeface="Times New Roman"/>
                        </a:rPr>
                        <a:t>оказывающие</a:t>
                      </a: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>
                          <a:latin typeface="Times New Roman"/>
                        </a:rPr>
                        <a:t>медицинскую помощь</a:t>
                      </a:r>
                    </a:p>
                  </a:txBody>
                  <a:tcPr marL="5880" marR="5880" marT="5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latin typeface="Times New Roman"/>
                        </a:rPr>
                        <a:t>Основные задачи и объем медицинской помощи </a:t>
                      </a:r>
                    </a:p>
                  </a:txBody>
                  <a:tcPr marL="5880" marR="5880" marT="5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840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latin typeface="Times New Roman"/>
                        </a:rPr>
                        <a:t>Специализированная медицинская помощь (стационарная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медицинская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помощь)</a:t>
                      </a:r>
                    </a:p>
                  </a:txBody>
                  <a:tcPr marL="137160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8505">
                <a:tc>
                  <a:txBody>
                    <a:bodyPr/>
                    <a:lstStyle/>
                    <a:p>
                      <a:pPr marL="84138" indent="0" algn="l" fontAlgn="t"/>
                      <a:endParaRPr lang="ru-RU" sz="9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4138" indent="0" algn="l" fontAlgn="t"/>
                      <a:r>
                        <a:rPr lang="ru-RU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Государственные </a:t>
                      </a:r>
                      <a:r>
                        <a:rPr lang="ru-RU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учреждения здравоохранения общей лечебной сети, в </a:t>
                      </a:r>
                      <a:r>
                        <a:rPr lang="ru-RU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том       числе, районные и районные больницы (палаты реанимации и интенсивной терапии, отделения анестезиологии  и реанимации,  в соответствии с зоной обслуживания)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138" indent="0" algn="l" fontAlgn="t"/>
                      <a:endParaRPr lang="ru-RU" sz="10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4138" indent="0" algn="l" fontAlgn="t"/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врач-анестезиолог-реаниматолог</a:t>
                      </a: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just" fontAlgn="t">
                        <a:spcBef>
                          <a:spcPts val="600"/>
                        </a:spcBef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Оказание   населению   первичной   специализированной медико-санитарной помощи:</a:t>
                      </a:r>
                    </a:p>
                    <a:p>
                      <a:pPr marL="85725" indent="0" algn="just" fontAlgn="t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-   проведение   интенсивного   наблюдения   и   лечения пациентов при неотложных состояниях, обусловленных употреблением психоактивных веществ;</a:t>
                      </a:r>
                    </a:p>
                    <a:p>
                      <a:pPr marL="85725" indent="0" algn="l" fontAlgn="t"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мониторинга за адекватностью интенсивной терапии;</a:t>
                      </a:r>
                    </a:p>
                    <a:p>
                      <a:pPr marL="85725" indent="0" algn="just" fontAlgn="t"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выработка рекомендаций по лечению и обследованию пациентов,     переводимых     в     иные     структурные подразделения медицинской организации или учреждения на ближайшие сутки.</a:t>
                      </a:r>
                    </a:p>
                  </a:txBody>
                  <a:tcPr marL="5880" marR="5880" marT="58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5605">
                <a:tc>
                  <a:txBody>
                    <a:bodyPr/>
                    <a:lstStyle/>
                    <a:p>
                      <a:pPr marL="84138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ru-RU" sz="9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4138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ru-RU" sz="9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4138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ГБУЗ ЯО «Ярославская областная клиническая наркологическая больница»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138" indent="0" algn="l" fontAlgn="t">
                        <a:buFontTx/>
                        <a:buChar char="-"/>
                      </a:pPr>
                      <a:endParaRPr lang="ru-RU" sz="10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4138" indent="0" algn="l" fontAlgn="t">
                        <a:buFontTx/>
                        <a:buChar char="-"/>
                      </a:pPr>
                      <a:endParaRPr lang="ru-RU" sz="10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4138" indent="0" algn="l" fontAlgn="t">
                        <a:buFontTx/>
                        <a:buChar char="-"/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врач-психиатр-нарколог</a:t>
                      </a:r>
                    </a:p>
                    <a:p>
                      <a:pPr marL="88900" indent="-4763" algn="l" fontAlgn="t">
                        <a:buFontTx/>
                        <a:buChar char="-"/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врач-анестезиолог-реаниматолог</a:t>
                      </a: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just" fontAlgn="t">
                        <a:spcBef>
                          <a:spcPts val="600"/>
                        </a:spcBef>
                      </a:pPr>
                      <a:endParaRPr lang="ru-RU" sz="10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5725" indent="0" algn="just" fontAlgn="t">
                        <a:spcBef>
                          <a:spcPts val="600"/>
                        </a:spcBef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Оказание   населению   первичной   специализированной медико-санитарной помощи:</a:t>
                      </a:r>
                    </a:p>
                    <a:p>
                      <a:pPr marL="85725" indent="0" algn="just" fontAlgn="t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- оказание медицинской помощи в стационарных условиях на основе стандартов медицинской помощи пациентам с </a:t>
                      </a:r>
                      <a:r>
                        <a:rPr lang="ru-RU" sz="10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психотическими</a:t>
                      </a: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расстройствами вследствие употребления психоактивных веществ, с абстинентными синдромами средней   и   тяжелой   степени   тяжести,   с   тяжелой сопутствующей патологией:</a:t>
                      </a:r>
                    </a:p>
                    <a:p>
                      <a:pPr marL="85725" indent="0" algn="just" fontAlgn="t"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проведение интенсивного наблюдения и лечения при неотложных состояниях у пациентов, поступающих из других     структурных     подразделений     медицинской организации;</a:t>
                      </a:r>
                    </a:p>
                    <a:p>
                      <a:pPr marL="85725" indent="0" algn="just" fontAlgn="t"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проведение    лабораторного    и    функционального мониторинга за адекватностью интенсивной терапии;</a:t>
                      </a:r>
                    </a:p>
                    <a:p>
                      <a:pPr marL="85725" indent="0" algn="just" fontAlgn="t"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выработка рекомендаций по лечению и обследованию пациентов, переводимых из отделения в структурные подразделения медицинской организации на ближайшие сутки;</a:t>
                      </a:r>
                    </a:p>
                    <a:p>
                      <a:pPr marL="85725" indent="0" algn="just" fontAlgn="t"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консультирование медицинских работников структурных подразделений медицинской организации по вопросам лечения    пациентов    при    угрозе    развития    у    них неотложного состояния;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Рекомендации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по обеспечению реализации Порядка оказания медицинской помощи по профилю «психиатрия-наркология» 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39552" y="785794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785794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2844" y="1000109"/>
          <a:ext cx="8858312" cy="5597243"/>
        </p:xfrm>
        <a:graphic>
          <a:graphicData uri="http://schemas.openxmlformats.org/drawingml/2006/table">
            <a:tbl>
              <a:tblPr/>
              <a:tblGrid>
                <a:gridCol w="1832754"/>
                <a:gridCol w="2290942"/>
                <a:gridCol w="4734616"/>
              </a:tblGrid>
              <a:tr h="3385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latin typeface="Times New Roman"/>
                        </a:rPr>
                        <a:t>Уровень оказания </a:t>
                      </a:r>
                      <a:endParaRPr lang="ru-RU" sz="900" b="1" i="0" u="none" strike="noStrike" dirty="0" smtClean="0"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latin typeface="Times New Roman"/>
                        </a:rPr>
                        <a:t>медицинской </a:t>
                      </a:r>
                      <a:r>
                        <a:rPr lang="ru-RU" sz="900" b="1" i="0" u="none" strike="noStrike" dirty="0">
                          <a:latin typeface="Times New Roman"/>
                        </a:rPr>
                        <a:t>помощи</a:t>
                      </a:r>
                    </a:p>
                  </a:txBody>
                  <a:tcPr marL="5880" marR="5880" marT="5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latin typeface="Times New Roman"/>
                        </a:rPr>
                        <a:t>Специалисты, </a:t>
                      </a:r>
                      <a:r>
                        <a:rPr lang="ru-RU" sz="900" b="1" i="0" u="none" strike="noStrike" dirty="0" smtClean="0">
                          <a:latin typeface="Times New Roman"/>
                        </a:rPr>
                        <a:t>оказывающие</a:t>
                      </a: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>
                          <a:latin typeface="Times New Roman"/>
                        </a:rPr>
                        <a:t>медицинскую помощь</a:t>
                      </a:r>
                    </a:p>
                  </a:txBody>
                  <a:tcPr marL="5880" marR="5880" marT="5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latin typeface="Times New Roman"/>
                        </a:rPr>
                        <a:t>Основные задачи и объем медицинской помощи </a:t>
                      </a:r>
                    </a:p>
                  </a:txBody>
                  <a:tcPr marL="5880" marR="5880" marT="5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10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latin typeface="Times New Roman"/>
                        </a:rPr>
                        <a:t>Специализированная медицинская помощь (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стационарная медицинская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помощь)</a:t>
                      </a:r>
                    </a:p>
                  </a:txBody>
                  <a:tcPr marL="137160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8648">
                <a:tc>
                  <a:txBody>
                    <a:bodyPr/>
                    <a:lstStyle/>
                    <a:p>
                      <a:pPr marL="84138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ru-RU" sz="9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4138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ru-RU" sz="9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4138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ГБУЗ ЯО «Ярославская областная клиническая наркологическая больница»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138" indent="0" algn="l" fontAlgn="t">
                        <a:buFontTx/>
                        <a:buChar char="-"/>
                      </a:pPr>
                      <a:endParaRPr lang="ru-RU" sz="10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4138" indent="0" algn="l" fontAlgn="t">
                        <a:buFontTx/>
                        <a:buChar char="-"/>
                      </a:pPr>
                      <a:endParaRPr lang="ru-RU" sz="10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4138" indent="0" algn="l" fontAlgn="t">
                        <a:buFontTx/>
                        <a:buChar char="-"/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врач-психиатр-нарколог</a:t>
                      </a:r>
                    </a:p>
                    <a:p>
                      <a:pPr marL="88900" indent="-4763" algn="l" fontAlgn="t">
                        <a:buFontTx/>
                        <a:buChar char="-"/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врач-анестезиолог-реаниматолог</a:t>
                      </a: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 fontAlgn="t">
                        <a:spcBef>
                          <a:spcPts val="600"/>
                        </a:spcBef>
                      </a:pPr>
                      <a:endParaRPr lang="ru-RU" sz="10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5725" indent="0" algn="l" fontAlgn="t">
                        <a:spcBef>
                          <a:spcPts val="600"/>
                        </a:spcBef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Оказание   населению   первичной   специализированной медико-санитарной помощи:</a:t>
                      </a:r>
                    </a:p>
                    <a:p>
                      <a:pPr marL="85725" indent="0" algn="just" fontAlgn="t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- оказание медико-психологической помощи пациентам с наркологическими заболеваниями; проведение     мотивационного     консультирования пациентов в целях повышения их мотивации и готовности к участию в программах медико-социальной реабилитации и отказу от употребления психоактивных веществ; </a:t>
                      </a:r>
                    </a:p>
                    <a:p>
                      <a:pPr marL="85725" indent="0" algn="just" fontAlgn="t"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отбор, мотивированное консультирование и направление пациентов на медико-социальную реабилитацию; </a:t>
                      </a:r>
                    </a:p>
                    <a:p>
                      <a:pPr marL="85725" indent="0" algn="just" fontAlgn="t"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систематическое освоение и внедрение в практику новых эффективных методов диагностики и лечения больных наркологическими заболеваниями; проведение   санитарно-просветительной   работы   с пациентами и их родственниками;</a:t>
                      </a:r>
                    </a:p>
                    <a:p>
                      <a:pPr marL="85725" indent="0" algn="just" fontAlgn="t"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осуществление экспертизы временной нетрудоспособности;</a:t>
                      </a:r>
                    </a:p>
                    <a:p>
                      <a:pPr marL="85725" indent="0" algn="just" fontAlgn="t"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оказание медико-социальной реабилитационной помощи пациентам с наркологическими заболеваниями;</a:t>
                      </a:r>
                    </a:p>
                    <a:p>
                      <a:pPr marL="85725" indent="0" algn="just" fontAlgn="t"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обеспечение постоянной занятости пациентов в медико-реабилитационных        программах,        осуществление взаимодействия между пациентами и персоналом на всех этапах этих программ;</a:t>
                      </a:r>
                    </a:p>
                    <a:p>
                      <a:pPr marL="85725" indent="0" algn="just" fontAlgn="t"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осуществление   взаимодействия   с   организациями, оказывающими   социальную   помощь,   по   оказанию комплексной    социальной    поддержки    пациентов    в вопросах  трудоустройства и других</a:t>
                      </a:r>
                      <a:r>
                        <a:rPr lang="en-US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85725" indent="0" algn="just" fontAlgn="t"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оказание   медико-психологической   помощи   семьям</a:t>
                      </a:r>
                      <a:r>
                        <a:rPr lang="en-US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больных;</a:t>
                      </a:r>
                    </a:p>
                    <a:p>
                      <a:pPr marL="85725" indent="0" algn="just" fontAlgn="t"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осуществление взаимодействия с общественными, религиозными и другими организациями по оказанию реабилитационной помощи пациентам с наркологическими заболеваниями;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Рекомендации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по обеспечению реализации Порядка оказания медицинской помощи по профилю «психиатрия-наркология» 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39552" y="642918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642918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2844" y="857232"/>
          <a:ext cx="8858311" cy="5829430"/>
        </p:xfrm>
        <a:graphic>
          <a:graphicData uri="http://schemas.openxmlformats.org/drawingml/2006/table">
            <a:tbl>
              <a:tblPr/>
              <a:tblGrid>
                <a:gridCol w="1713676"/>
                <a:gridCol w="2329773"/>
                <a:gridCol w="4814862"/>
              </a:tblGrid>
              <a:tr h="314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latin typeface="Times New Roman"/>
                        </a:rPr>
                        <a:t>Уровень оказания </a:t>
                      </a:r>
                      <a:endParaRPr lang="ru-RU" sz="900" b="1" i="0" u="none" strike="noStrike" dirty="0" smtClean="0"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latin typeface="Times New Roman"/>
                        </a:rPr>
                        <a:t>медицинской </a:t>
                      </a:r>
                      <a:r>
                        <a:rPr lang="ru-RU" sz="900" b="1" i="0" u="none" strike="noStrike" dirty="0">
                          <a:latin typeface="Times New Roman"/>
                        </a:rPr>
                        <a:t>помощи</a:t>
                      </a:r>
                    </a:p>
                  </a:txBody>
                  <a:tcPr marL="5880" marR="5880" marT="5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latin typeface="Times New Roman"/>
                        </a:rPr>
                        <a:t>Специалисты, </a:t>
                      </a:r>
                      <a:r>
                        <a:rPr lang="ru-RU" sz="900" b="1" i="0" u="none" strike="noStrike" dirty="0" smtClean="0">
                          <a:latin typeface="Times New Roman"/>
                        </a:rPr>
                        <a:t>оказывающие</a:t>
                      </a: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>
                          <a:latin typeface="Times New Roman"/>
                        </a:rPr>
                        <a:t>медицинскую помощь</a:t>
                      </a:r>
                    </a:p>
                  </a:txBody>
                  <a:tcPr marL="5880" marR="5880" marT="5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latin typeface="Times New Roman"/>
                        </a:rPr>
                        <a:t>Основные задачи и объем медицинской помощи </a:t>
                      </a:r>
                    </a:p>
                  </a:txBody>
                  <a:tcPr marL="5880" marR="5880" marT="5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82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latin typeface="Times New Roman"/>
                        </a:rPr>
                        <a:t>Специализированная медицинская помощь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 (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стационарная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 и амбулаторная медицинская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помощь)</a:t>
                      </a:r>
                    </a:p>
                  </a:txBody>
                  <a:tcPr marL="137160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01945">
                <a:tc>
                  <a:txBody>
                    <a:bodyPr/>
                    <a:lstStyle/>
                    <a:p>
                      <a:pPr marL="84138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ru-RU" sz="9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4138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ru-RU" sz="9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4138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ГБУЗ ЯО «Ярославская областная клиническая наркологическая больница»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138" indent="0" algn="l" fontAlgn="t">
                        <a:buFontTx/>
                        <a:buChar char="-"/>
                      </a:pPr>
                      <a:endParaRPr lang="ru-RU" sz="10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4138" indent="0" algn="l" fontAlgn="t">
                        <a:buFontTx/>
                        <a:buChar char="-"/>
                      </a:pPr>
                      <a:endParaRPr lang="ru-RU" sz="10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4138" indent="0" algn="l" fontAlgn="t">
                        <a:buFontTx/>
                        <a:buChar char="-"/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врач-психиатр-нарколог</a:t>
                      </a:r>
                    </a:p>
                    <a:p>
                      <a:pPr marL="179388" indent="-95250" algn="l" fontAlgn="t">
                        <a:buFontTx/>
                        <a:buChar char="-"/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врач-анестезиолог-реаниматолог</a:t>
                      </a: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just" fontAlgn="t">
                        <a:spcBef>
                          <a:spcPts val="600"/>
                        </a:spcBef>
                      </a:pPr>
                      <a:endParaRPr lang="ru-RU" sz="10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5725" indent="0" algn="just" fontAlgn="t">
                        <a:spcBef>
                          <a:spcPts val="600"/>
                        </a:spcBef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Оказание   населению   первичной   специализированной медико-санитарной помощи:</a:t>
                      </a:r>
                    </a:p>
                    <a:p>
                      <a:pPr marL="85725" indent="0" algn="just" fontAlgn="t">
                        <a:spcBef>
                          <a:spcPts val="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пропаганда и формирование у населения здорового образа жизни;</a:t>
                      </a:r>
                    </a:p>
                    <a:p>
                      <a:pPr marL="85725" indent="0" algn="just" fontAlgn="t">
                        <a:spcBef>
                          <a:spcPts val="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организационно-методическое   руководство,   оценка качества  и    эффективности  работы медицинских организаций по      профилактике,      </a:t>
                      </a: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медицинскому  освидетельствованию,  диагностике,   лечению,   медико-социальной  реабилитации,   профилактическому   и диспансерному наблюдению больных с наркологическими заболеваниями;</a:t>
                      </a:r>
                    </a:p>
                    <a:p>
                      <a:pPr marL="85725" indent="0" algn="just" fontAlgn="t">
                        <a:spcBef>
                          <a:spcPts val="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координация, организация и проведение мероприятий по первичной, вторичной и третичной профилактике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наркологических заболеваний на территории;</a:t>
                      </a:r>
                    </a:p>
                    <a:p>
                      <a:pPr marL="85725" indent="0" algn="just" fontAlgn="t">
                        <a:spcBef>
                          <a:spcPts val="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ru-RU" sz="10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мониторинг и анализ основных медико-статистических показателей заболеваемости и смертности от наркологических заболеваний;</a:t>
                      </a:r>
                    </a:p>
                    <a:p>
                      <a:pPr marL="85725" indent="0" algn="just" fontAlgn="t">
                        <a:spcBef>
                          <a:spcPts val="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ru-RU" sz="10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информационное обеспечение медицинских организаций по вопросам организации оказания лечебно-профилактической и медико-социальной помощи и профилактики наркологических заболеваний;</a:t>
                      </a:r>
                    </a:p>
                    <a:p>
                      <a:pPr marL="85725" indent="0" algn="just" fontAlgn="t">
                        <a:spcBef>
                          <a:spcPts val="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ru-RU" sz="10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внедрение в клиническую практику современных достижений в области оказания медицинской и медико-социальной помощи пациентам с наркологическими заболеваниями и проведение анализа эффективности  их применения;</a:t>
                      </a:r>
                    </a:p>
                    <a:p>
                      <a:pPr marL="85725" indent="0" algn="just" fontAlgn="t">
                        <a:spcBef>
                          <a:spcPts val="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ru-RU" sz="10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участие в проведении медицинских экспертиз, медицинских осмотров и медицинских освидетельствований;</a:t>
                      </a:r>
                    </a:p>
                    <a:p>
                      <a:pPr marL="85725" indent="0" algn="just" fontAlgn="t">
                        <a:spcBef>
                          <a:spcPts val="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ru-RU" sz="10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000" b="0" i="0" u="none" strike="noStrike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осуществление      профилактических      программ, направленных    на   предупреждение    или    отказ    от потребления    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психоактивных</a:t>
                      </a:r>
                      <a:r>
                        <a:rPr lang="ru-RU" sz="1000" b="0" i="0" u="none" strike="noStrike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   веществ     различных категорий населения, в том числе у детей и подростков; </a:t>
                      </a:r>
                      <a:r>
                        <a:rPr lang="ru-RU" sz="10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85725" indent="0" algn="just" fontAlgn="t">
                        <a:spcBef>
                          <a:spcPts val="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ru-RU" sz="10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иные функции в соответствии с законодательством Российской Федерации.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Маршрутизация по профилю «психиатрия-наркология» </a:t>
            </a:r>
            <a:b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на территории Ярославской области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39552" y="836712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836712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139952" y="2204864"/>
            <a:ext cx="4896544" cy="1800200"/>
            <a:chOff x="3964" y="2071"/>
            <a:chExt cx="1484" cy="330"/>
          </a:xfrm>
          <a:solidFill>
            <a:srgbClr val="92D050"/>
          </a:solidFill>
        </p:grpSpPr>
        <p:sp>
          <p:nvSpPr>
            <p:cNvPr id="43" name="AutoShape 13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AutoShape 14"/>
            <p:cNvSpPr>
              <a:spLocks noChangeArrowheads="1"/>
            </p:cNvSpPr>
            <p:nvPr/>
          </p:nvSpPr>
          <p:spPr bwMode="gray">
            <a:xfrm>
              <a:off x="3987" y="2084"/>
              <a:ext cx="1439" cy="93"/>
            </a:xfrm>
            <a:prstGeom prst="roundRect">
              <a:avLst>
                <a:gd name="adj" fmla="val 28356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07504" y="2204865"/>
            <a:ext cx="3744319" cy="1224135"/>
            <a:chOff x="3964" y="2071"/>
            <a:chExt cx="1429" cy="348"/>
          </a:xfrm>
          <a:solidFill>
            <a:srgbClr val="92D050"/>
          </a:solidFill>
        </p:grpSpPr>
        <p:sp>
          <p:nvSpPr>
            <p:cNvPr id="46" name="AutoShape 16"/>
            <p:cNvSpPr>
              <a:spLocks noChangeArrowheads="1"/>
            </p:cNvSpPr>
            <p:nvPr/>
          </p:nvSpPr>
          <p:spPr bwMode="gray">
            <a:xfrm>
              <a:off x="3964" y="2071"/>
              <a:ext cx="1429" cy="34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  <a:p>
              <a:pPr marL="182563" marR="0" lvl="0" indent="-182563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врач-терапевт (врач - терапевт участковый), </a:t>
              </a:r>
            </a:p>
            <a:p>
              <a:pPr marL="182563" marR="0" lvl="0" indent="-182563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врач общей практики (семейный врач),</a:t>
              </a:r>
            </a:p>
            <a:p>
              <a:pPr marL="182563" marR="0" lvl="0" indent="-182563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ru-RU" sz="1200" kern="0" dirty="0" smtClean="0"/>
                <a:t>врач-педиатр (врач - педиатр участковый</a:t>
              </a:r>
              <a:r>
                <a:rPr lang="ru-RU" sz="1400" kern="0" dirty="0" smtClean="0"/>
                <a:t>)</a:t>
              </a:r>
              <a:endParaRPr kumimoji="0" lang="ru-RU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47" name="AutoShape 17"/>
            <p:cNvSpPr>
              <a:spLocks noChangeArrowheads="1"/>
            </p:cNvSpPr>
            <p:nvPr/>
          </p:nvSpPr>
          <p:spPr bwMode="gray">
            <a:xfrm>
              <a:off x="3987" y="2091"/>
              <a:ext cx="1379" cy="82"/>
            </a:xfrm>
            <a:prstGeom prst="roundRect">
              <a:avLst>
                <a:gd name="adj" fmla="val 28356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0" name="Text Box 20"/>
          <p:cNvSpPr txBox="1">
            <a:spLocks noChangeArrowheads="1"/>
          </p:cNvSpPr>
          <p:nvPr/>
        </p:nvSpPr>
        <p:spPr bwMode="gray">
          <a:xfrm>
            <a:off x="4139952" y="2319263"/>
            <a:ext cx="493204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FF0000"/>
                </a:solidFill>
                <a:latin typeface="Arial" charset="0"/>
              </a:rPr>
              <a:t>Первичная специализированная медико-санитарная помощь</a:t>
            </a:r>
          </a:p>
          <a:p>
            <a:pPr algn="ctr" fontAlgn="base">
              <a:spcAft>
                <a:spcPct val="0"/>
              </a:spcAft>
            </a:pPr>
            <a:r>
              <a:rPr lang="ru-RU" sz="1200" i="1" dirty="0" smtClean="0">
                <a:solidFill>
                  <a:srgbClr val="FF0000"/>
                </a:solidFill>
                <a:latin typeface="Arial" charset="0"/>
              </a:rPr>
              <a:t>(амбулаторная медицинская помощь)</a:t>
            </a:r>
            <a:endParaRPr lang="en-US" sz="1200" i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4" name="Text Box 24"/>
          <p:cNvSpPr txBox="1">
            <a:spLocks noChangeArrowheads="1"/>
          </p:cNvSpPr>
          <p:nvPr/>
        </p:nvSpPr>
        <p:spPr bwMode="gray">
          <a:xfrm>
            <a:off x="0" y="2285992"/>
            <a:ext cx="3857652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100" i="1" dirty="0" smtClean="0">
                <a:solidFill>
                  <a:srgbClr val="FF0000"/>
                </a:solidFill>
                <a:latin typeface="Arial" charset="0"/>
              </a:rPr>
              <a:t>Первичная врачебная медико-санитарная помощь:</a:t>
            </a:r>
            <a:endParaRPr lang="en-US" sz="1100" i="1" dirty="0" smtClean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907704" y="1556792"/>
            <a:ext cx="5045075" cy="288032"/>
            <a:chOff x="1304" y="1878"/>
            <a:chExt cx="3178" cy="336"/>
          </a:xfrm>
        </p:grpSpPr>
        <p:cxnSp>
          <p:nvCxnSpPr>
            <p:cNvPr id="67" name="AutoShape 4"/>
            <p:cNvCxnSpPr>
              <a:cxnSpLocks noChangeShapeType="1"/>
            </p:cNvCxnSpPr>
            <p:nvPr/>
          </p:nvCxnSpPr>
          <p:spPr bwMode="auto">
            <a:xfrm>
              <a:off x="2880" y="1878"/>
              <a:ext cx="0" cy="336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AutoShape 5"/>
            <p:cNvCxnSpPr>
              <a:cxnSpLocks noChangeShapeType="1"/>
            </p:cNvCxnSpPr>
            <p:nvPr/>
          </p:nvCxnSpPr>
          <p:spPr bwMode="auto">
            <a:xfrm rot="5400000" flipV="1">
              <a:off x="2892" y="604"/>
              <a:ext cx="1" cy="3178"/>
            </a:xfrm>
            <a:prstGeom prst="bentConnector3">
              <a:avLst>
                <a:gd name="adj1" fmla="val 1914862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9" name="AutoShape 4"/>
          <p:cNvCxnSpPr>
            <a:cxnSpLocks noChangeShapeType="1"/>
          </p:cNvCxnSpPr>
          <p:nvPr/>
        </p:nvCxnSpPr>
        <p:spPr bwMode="auto">
          <a:xfrm>
            <a:off x="1907704" y="1844824"/>
            <a:ext cx="0" cy="360040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AutoShape 4"/>
          <p:cNvCxnSpPr>
            <a:cxnSpLocks noChangeShapeType="1"/>
          </p:cNvCxnSpPr>
          <p:nvPr/>
        </p:nvCxnSpPr>
        <p:spPr bwMode="auto">
          <a:xfrm>
            <a:off x="6948264" y="1844824"/>
            <a:ext cx="0" cy="360040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AutoShape 36"/>
          <p:cNvSpPr>
            <a:spLocks noChangeArrowheads="1"/>
          </p:cNvSpPr>
          <p:nvPr/>
        </p:nvSpPr>
        <p:spPr bwMode="gray">
          <a:xfrm>
            <a:off x="2123728" y="1052736"/>
            <a:ext cx="4608512" cy="536575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6" name="Text Box 38"/>
          <p:cNvSpPr txBox="1">
            <a:spLocks noChangeArrowheads="1"/>
          </p:cNvSpPr>
          <p:nvPr/>
        </p:nvSpPr>
        <p:spPr bwMode="gray">
          <a:xfrm>
            <a:off x="2195736" y="1124744"/>
            <a:ext cx="44644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Первичная медико-санитарная помощь</a:t>
            </a:r>
            <a:endParaRPr lang="en-US" sz="1600" b="1" dirty="0" smtClean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107504" y="3643933"/>
            <a:ext cx="3744416" cy="2161331"/>
            <a:chOff x="3964" y="2080"/>
            <a:chExt cx="1484" cy="283"/>
          </a:xfrm>
          <a:solidFill>
            <a:srgbClr val="92D05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5" name="AutoShape 16"/>
            <p:cNvSpPr>
              <a:spLocks noChangeArrowheads="1"/>
            </p:cNvSpPr>
            <p:nvPr/>
          </p:nvSpPr>
          <p:spPr bwMode="gray">
            <a:xfrm>
              <a:off x="3964" y="2080"/>
              <a:ext cx="1484" cy="283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  <a:p>
              <a:pPr marL="182563" marR="0" lvl="0" indent="-182563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Центральные районные больницы</a:t>
              </a:r>
            </a:p>
            <a:p>
              <a:pPr marL="182563" marR="0" lvl="0" indent="-182563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( в соответствии с зоной обслуживания</a:t>
              </a:r>
              <a:r>
                <a:rPr lang="ru-RU" sz="1200" kern="0" dirty="0" smtClean="0"/>
                <a:t>)</a:t>
              </a:r>
            </a:p>
            <a:p>
              <a:pPr marL="182563" marR="0" lvl="0" indent="-182563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ГБУЗ ЯО «Ярославская областная клиническая</a:t>
              </a:r>
            </a:p>
            <a:p>
              <a:pPr marL="182563" marR="0" lvl="0" indent="-182563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 психиатрическая больница» (отделение скорой</a:t>
              </a:r>
            </a:p>
            <a:p>
              <a:pPr marL="182563" marR="0" lvl="0" indent="-182563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 психиатрической помощи)</a:t>
              </a:r>
            </a:p>
            <a:p>
              <a:pPr marL="182563" lvl="0" indent="-182563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ru-RU" sz="1200" kern="0" dirty="0" smtClean="0"/>
                <a:t>ГБУЗ ЯО «Ярославская областная клиническая</a:t>
              </a:r>
            </a:p>
            <a:p>
              <a:pPr marL="182563" lvl="0" indent="-18256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kern="0" dirty="0" smtClean="0"/>
                <a:t> наркологическая больница» (выездная служба </a:t>
              </a:r>
            </a:p>
            <a:p>
              <a:pPr marL="182563" lvl="0" indent="-18256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kern="0" dirty="0" smtClean="0"/>
                <a:t> наркологической помощи на дому)</a:t>
              </a: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06" name="AutoShape 17"/>
            <p:cNvSpPr>
              <a:spLocks noChangeArrowheads="1"/>
            </p:cNvSpPr>
            <p:nvPr/>
          </p:nvSpPr>
          <p:spPr bwMode="gray">
            <a:xfrm>
              <a:off x="4050" y="2089"/>
              <a:ext cx="1313" cy="54"/>
            </a:xfrm>
            <a:prstGeom prst="roundRect">
              <a:avLst>
                <a:gd name="adj" fmla="val 28356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7" name="Text Box 24"/>
          <p:cNvSpPr txBox="1">
            <a:spLocks noChangeArrowheads="1"/>
          </p:cNvSpPr>
          <p:nvPr/>
        </p:nvSpPr>
        <p:spPr bwMode="gray">
          <a:xfrm>
            <a:off x="251520" y="3643933"/>
            <a:ext cx="338437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1D4F5D"/>
                </a:solidFill>
                <a:latin typeface="Arial" charset="0"/>
              </a:rPr>
              <a:t>Скорая, в том числе скорая специализированная, медицинская помощь:</a:t>
            </a:r>
            <a:endParaRPr lang="en-US" sz="1200" i="1" dirty="0" smtClean="0">
              <a:solidFill>
                <a:srgbClr val="1D4F5D"/>
              </a:solidFill>
              <a:latin typeface="Arial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211960" y="2780928"/>
            <a:ext cx="4680520" cy="122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0" indent="-1825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/>
              <a:t>Врачи психиатры-наркологи:</a:t>
            </a:r>
          </a:p>
          <a:p>
            <a:pPr marL="182563" lvl="0" indent="-18256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/>
              <a:t>Центральные районные больницы ( в соответствии с зоной обслуживания)</a:t>
            </a:r>
          </a:p>
          <a:p>
            <a:pPr marL="182563" lvl="0" indent="-18256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/>
              <a:t>ГБУЗ ЯО «Ярославская областная клиническая  </a:t>
            </a:r>
          </a:p>
          <a:p>
            <a:pPr marL="182563" lvl="0" indent="-1825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/>
              <a:t> наркологическая больница» ( г Ярославль, г.Рыбинск, Ярославский МО, Рыбинский МР)</a:t>
            </a:r>
            <a:endParaRPr lang="ru-RU" kern="0" dirty="0" smtClean="0"/>
          </a:p>
        </p:txBody>
      </p: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4067945" y="4293096"/>
            <a:ext cx="4968552" cy="2304256"/>
            <a:chOff x="3964" y="2071"/>
            <a:chExt cx="1484" cy="330"/>
          </a:xfrm>
          <a:solidFill>
            <a:srgbClr val="92D05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32" name="AutoShape 13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AutoShape 14"/>
            <p:cNvSpPr>
              <a:spLocks noChangeArrowheads="1"/>
            </p:cNvSpPr>
            <p:nvPr/>
          </p:nvSpPr>
          <p:spPr bwMode="gray">
            <a:xfrm>
              <a:off x="4029" y="2084"/>
              <a:ext cx="1333" cy="59"/>
            </a:xfrm>
            <a:prstGeom prst="roundRect">
              <a:avLst>
                <a:gd name="adj" fmla="val 28356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4" name="Text Box 20"/>
          <p:cNvSpPr txBox="1">
            <a:spLocks noChangeArrowheads="1"/>
          </p:cNvSpPr>
          <p:nvPr/>
        </p:nvSpPr>
        <p:spPr bwMode="gray">
          <a:xfrm>
            <a:off x="4211960" y="4365104"/>
            <a:ext cx="460851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1D4F5D"/>
                </a:solidFill>
                <a:latin typeface="Arial" charset="0"/>
              </a:rPr>
              <a:t>Специализированная медицинская помощь</a:t>
            </a:r>
          </a:p>
          <a:p>
            <a:pPr algn="ctr" fontAlgn="base">
              <a:spcAft>
                <a:spcPct val="0"/>
              </a:spcAft>
            </a:pPr>
            <a:r>
              <a:rPr lang="ru-RU" sz="1200" i="1" dirty="0" smtClean="0">
                <a:solidFill>
                  <a:srgbClr val="1D4F5D"/>
                </a:solidFill>
                <a:latin typeface="Arial" charset="0"/>
              </a:rPr>
              <a:t>(стационарная медицинская помощь)</a:t>
            </a:r>
            <a:endParaRPr lang="en-US" sz="1200" i="1" dirty="0" smtClean="0">
              <a:solidFill>
                <a:srgbClr val="1D4F5D"/>
              </a:solidFill>
              <a:latin typeface="Arial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067944" y="4843026"/>
            <a:ext cx="5004048" cy="175432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marL="182563" lvl="0" indent="-18256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/>
              <a:t> государственные учреждения здравоохранения общей  лечебной сети, в т.ч. ЦРБ (отделения анестезиологии и реанимации, палаты реанимации и интенсивной терапии) – при неотложных состояниях</a:t>
            </a:r>
          </a:p>
          <a:p>
            <a:pPr marL="182563" lvl="0" indent="-18256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/>
              <a:t>наркологические кабинеты ЦРБ (в соответствии с зоной обслуживания)</a:t>
            </a:r>
          </a:p>
          <a:p>
            <a:pPr marL="182563" lvl="0" indent="-18256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/>
              <a:t>ГБУЗ ЯО «Ярославская областная клиническая  психиатрическая больница»  (наркологические койки)</a:t>
            </a:r>
          </a:p>
          <a:p>
            <a:pPr marL="182563" lvl="0" indent="-18256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/>
              <a:t>ГБУЗ ЯО «Ярославская областная клиническая  наркологическая больница» 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3851920" y="2924944"/>
            <a:ext cx="288032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3851920" y="4725144"/>
            <a:ext cx="216024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43" idx="2"/>
          </p:cNvCxnSpPr>
          <p:nvPr/>
        </p:nvCxnSpPr>
        <p:spPr>
          <a:xfrm>
            <a:off x="6588224" y="4005064"/>
            <a:ext cx="0" cy="288032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>
          <a:xfrm>
            <a:off x="35496" y="44624"/>
            <a:ext cx="9036496" cy="6480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Число подростков 15-17 лет с расстройствами, связанными с употреблением ПАВ, зарегистрированных наркологическими учреждениями (всего)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4139952" y="764704"/>
          <a:ext cx="4536504" cy="6021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03132"/>
                <a:gridCol w="883735"/>
                <a:gridCol w="1649637"/>
              </a:tblGrid>
              <a:tr h="40150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 100 тыс. подросткового населения</a:t>
                      </a:r>
                      <a:endParaRPr lang="ru-RU" sz="1000" dirty="0"/>
                    </a:p>
                  </a:txBody>
                  <a:tcPr/>
                </a:tc>
              </a:tr>
              <a:tr h="330576"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Московская область </a:t>
                      </a:r>
                      <a:endParaRPr lang="ru-RU" sz="1100" dirty="0"/>
                    </a:p>
                  </a:txBody>
                  <a:tcPr>
                    <a:solidFill>
                      <a:srgbClr val="E6EC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3058</a:t>
                      </a:r>
                      <a:endParaRPr lang="ru-RU" sz="1100" b="1" dirty="0"/>
                    </a:p>
                  </a:txBody>
                  <a:tcPr>
                    <a:solidFill>
                      <a:srgbClr val="E6EC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1795,1</a:t>
                      </a:r>
                      <a:endParaRPr lang="ru-RU" sz="1100" b="1" dirty="0"/>
                    </a:p>
                  </a:txBody>
                  <a:tcPr>
                    <a:solidFill>
                      <a:srgbClr val="E6ECDC"/>
                    </a:solidFill>
                  </a:tcPr>
                </a:tc>
              </a:tr>
              <a:tr h="330576"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Воронежская</a:t>
                      </a:r>
                      <a:r>
                        <a:rPr lang="ru-RU" sz="1100" baseline="0" dirty="0" smtClean="0"/>
                        <a:t> область</a:t>
                      </a:r>
                      <a:endParaRPr lang="ru-RU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2201</a:t>
                      </a:r>
                      <a:endParaRPr lang="ru-RU" sz="11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3860,3</a:t>
                      </a:r>
                      <a:endParaRPr lang="ru-RU" sz="1100" b="1" dirty="0"/>
                    </a:p>
                  </a:txBody>
                  <a:tcPr>
                    <a:noFill/>
                  </a:tcPr>
                </a:tc>
              </a:tr>
              <a:tr h="330576"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Владимирская  область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681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2004,7</a:t>
                      </a:r>
                      <a:endParaRPr lang="ru-RU" sz="1100" b="1" dirty="0"/>
                    </a:p>
                  </a:txBody>
                  <a:tcPr/>
                </a:tc>
              </a:tr>
              <a:tr h="3305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Белгородская область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613</a:t>
                      </a:r>
                      <a:endParaRPr lang="ru-RU" sz="11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1558,9</a:t>
                      </a:r>
                      <a:endParaRPr lang="ru-RU" sz="1100" b="1" dirty="0"/>
                    </a:p>
                  </a:txBody>
                  <a:tcPr>
                    <a:noFill/>
                  </a:tcPr>
                </a:tc>
              </a:tr>
              <a:tr h="3305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Брянская 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600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1820,4</a:t>
                      </a:r>
                      <a:endParaRPr lang="ru-RU" sz="1100" b="1" dirty="0"/>
                    </a:p>
                  </a:txBody>
                  <a:tcPr/>
                </a:tc>
              </a:tr>
              <a:tr h="330576"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Липецкая область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533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1783,6</a:t>
                      </a:r>
                      <a:endParaRPr lang="ru-RU" sz="1100" b="1" dirty="0"/>
                    </a:p>
                  </a:txBody>
                  <a:tcPr/>
                </a:tc>
              </a:tr>
              <a:tr h="330576"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Тверская область</a:t>
                      </a:r>
                      <a:endParaRPr lang="ru-RU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491</a:t>
                      </a:r>
                      <a:endParaRPr lang="ru-RU" sz="11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1504,9</a:t>
                      </a:r>
                      <a:endParaRPr lang="ru-RU" sz="1100" b="1" dirty="0"/>
                    </a:p>
                  </a:txBody>
                  <a:tcPr>
                    <a:noFill/>
                  </a:tcPr>
                </a:tc>
              </a:tr>
              <a:tr h="330576"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Курская область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473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1565,1</a:t>
                      </a:r>
                      <a:endParaRPr lang="ru-RU" sz="1100" b="1" dirty="0"/>
                    </a:p>
                  </a:txBody>
                  <a:tcPr/>
                </a:tc>
              </a:tr>
              <a:tr h="330576"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Ивановская область</a:t>
                      </a:r>
                      <a:endParaRPr lang="ru-RU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445</a:t>
                      </a:r>
                      <a:endParaRPr lang="ru-RU" sz="11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1835,8</a:t>
                      </a:r>
                      <a:endParaRPr lang="ru-RU" sz="1100" b="1" dirty="0"/>
                    </a:p>
                  </a:txBody>
                  <a:tcPr>
                    <a:noFill/>
                  </a:tcPr>
                </a:tc>
              </a:tr>
              <a:tr h="330576"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Орловская область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413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2089,3</a:t>
                      </a:r>
                      <a:endParaRPr lang="ru-RU" sz="1100" b="1" dirty="0"/>
                    </a:p>
                  </a:txBody>
                  <a:tcPr/>
                </a:tc>
              </a:tr>
              <a:tr h="330576"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Калужская область</a:t>
                      </a:r>
                      <a:endParaRPr lang="ru-RU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393</a:t>
                      </a:r>
                      <a:endParaRPr lang="ru-RU" sz="11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1606,2</a:t>
                      </a:r>
                      <a:endParaRPr lang="ru-RU" sz="1100" b="1" dirty="0"/>
                    </a:p>
                  </a:txBody>
                  <a:tcPr>
                    <a:noFill/>
                  </a:tcPr>
                </a:tc>
              </a:tr>
              <a:tr h="330576"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Тульская область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387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1101,0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0576"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Смоленская область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327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1438,8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30576"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Костромская область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308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1771,7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0576"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Рязанская область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877,6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30576"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Тамбовская область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583,4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0576"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Ярославская</a:t>
                      </a:r>
                      <a:r>
                        <a:rPr lang="ru-RU" sz="1100" baseline="0" dirty="0" smtClean="0"/>
                        <a:t> область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127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412,5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107504" y="980728"/>
          <a:ext cx="334888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539552" y="692696"/>
            <a:ext cx="8604448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692696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23528" y="1052736"/>
            <a:ext cx="35719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Ярославская область.</a:t>
            </a:r>
          </a:p>
          <a:p>
            <a:pPr algn="ctr"/>
            <a:r>
              <a:rPr lang="ru-RU" sz="1000" b="1" dirty="0" smtClean="0"/>
              <a:t>Динамика 2015-2016гг</a:t>
            </a:r>
            <a:endParaRPr lang="ru-RU" sz="1000" b="1" dirty="0"/>
          </a:p>
        </p:txBody>
      </p:sp>
      <p:sp>
        <p:nvSpPr>
          <p:cNvPr id="15" name="Овал 14"/>
          <p:cNvSpPr/>
          <p:nvPr/>
        </p:nvSpPr>
        <p:spPr>
          <a:xfrm>
            <a:off x="4572000" y="6381328"/>
            <a:ext cx="1584176" cy="432048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635896" y="908720"/>
            <a:ext cx="0" cy="324036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123728" y="4077072"/>
            <a:ext cx="165618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4034" name="Picture 2" descr="https://img.labirint.ru/images/comments_pic/1106/03labf8sh12972226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581128"/>
            <a:ext cx="3682921" cy="18187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- 21032012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6540</TotalTime>
  <Words>3331</Words>
  <Application>Microsoft Office PowerPoint</Application>
  <PresentationFormat>Экран (4:3)</PresentationFormat>
  <Paragraphs>496</Paragraphs>
  <Slides>36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Презентация - 21032012</vt:lpstr>
      <vt:lpstr>Тема Office</vt:lpstr>
      <vt:lpstr>Профилактика аддиктивного поведения  в Ярославской области в рамках межведомственного взаимодействия и Порядка оказания наркологической помощи населению</vt:lpstr>
      <vt:lpstr>Схема организации наркологической помощи несовершеннолетним в Ярославской области </vt:lpstr>
      <vt:lpstr>Рекомендации по обеспечению реализации Порядка оказания медицинской помощи по профилю «психиатрия-наркология» </vt:lpstr>
      <vt:lpstr>Рекомендации по обеспечению реализации Порядка оказания медицинской помощи по профилю «психиатрия-наркология»</vt:lpstr>
      <vt:lpstr>Рекомендации по обеспечению реализации Порядка оказания медицинской помощи по профилю «психиатрия-наркология» </vt:lpstr>
      <vt:lpstr>Рекомендации по обеспечению реализации Порядка оказания медицинской помощи по профилю «психиатрия-наркология» </vt:lpstr>
      <vt:lpstr>Рекомендации по обеспечению реализации Порядка оказания медицинской помощи по профилю «психиатрия-наркология» </vt:lpstr>
      <vt:lpstr>Маршрутизация по профилю «психиатрия-наркология»  на территории Ярославской области</vt:lpstr>
      <vt:lpstr>Слайд 9</vt:lpstr>
      <vt:lpstr>Слайд 10</vt:lpstr>
      <vt:lpstr>Субъекты профилактики (2017 год)</vt:lpstr>
      <vt:lpstr>Слайд 12</vt:lpstr>
      <vt:lpstr>Слайд 13</vt:lpstr>
      <vt:lpstr>Принципы профилактики аддиктивного поведения</vt:lpstr>
      <vt:lpstr>Слайд 15</vt:lpstr>
      <vt:lpstr>Слайд 16</vt:lpstr>
      <vt:lpstr>Направление на консультацию нарколога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Реабилитационные лагеря для несовершеннолетних</vt:lpstr>
      <vt:lpstr>Слайд 27</vt:lpstr>
      <vt:lpstr>Социальная реабилитация</vt:lpstr>
      <vt:lpstr> Социально-психологический групповой тренинг для женщин </vt:lpstr>
      <vt:lpstr>Социально-психологический групповой тренинг для женщин </vt:lpstr>
      <vt:lpstr>Семейная профилактика</vt:lpstr>
      <vt:lpstr>Слайд 32</vt:lpstr>
      <vt:lpstr>Слайд 33</vt:lpstr>
      <vt:lpstr>Слайд 34</vt:lpstr>
      <vt:lpstr>Слайд 35</vt:lpstr>
      <vt:lpstr>СПАСИБО  ЗА 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ситуации распространения наркологических заболеваний среди населения г.Ярославля. Динамика и  прогноз.</dc:title>
  <dc:creator>Olga</dc:creator>
  <cp:lastModifiedBy>Александр</cp:lastModifiedBy>
  <cp:revision>627</cp:revision>
  <dcterms:created xsi:type="dcterms:W3CDTF">2014-09-28T10:56:52Z</dcterms:created>
  <dcterms:modified xsi:type="dcterms:W3CDTF">2017-06-17T20:32:38Z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1603607620</vt:i4>
  </property>
  <property fmtid="{D5CDD505-2E9C-101B-9397-08002B2CF9AE}" pid="3" name="_NewReviewCycle">
    <vt:lpwstr/>
  </property>
  <property fmtid="{D5CDD505-2E9C-101B-9397-08002B2CF9AE}" pid="4" name="_EmailSubject">
    <vt:lpwstr>раз раз</vt:lpwstr>
  </property>
  <property fmtid="{D5CDD505-2E9C-101B-9397-08002B2CF9AE}" pid="5" name="_AuthorEmail">
    <vt:lpwstr>yaoknb@yaroslavl.ru</vt:lpwstr>
  </property>
  <property fmtid="{D5CDD505-2E9C-101B-9397-08002B2CF9AE}" pid="6" name="_AuthorEmailDisplayName">
    <vt:lpwstr>ГБУЗ ЯО ЯОКНБ</vt:lpwstr>
  </property>
  <property fmtid="{D5CDD505-2E9C-101B-9397-08002B2CF9AE}" pid="7" name="_PreviousAdHocReviewCycleID">
    <vt:i4>585242261</vt:i4>
  </property>
</Properties>
</file>